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8380zVbjKogtsimpr3Gs6pCR+h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914400"/>
            <a:ext cx="4572225"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 name="Google Shape;15;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cap="none">
                <a:solidFill>
                  <a:schemeClr val="dk1"/>
                </a:solidFill>
                <a:latin typeface="Calibri"/>
                <a:ea typeface="Calibri"/>
                <a:cs typeface="Calibri"/>
                <a:sym typeface="Calibri"/>
              </a:rPr>
              <a:t>Good afternoon everyone, and thank you for being here today.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Before we begin, I'd like to ask a simple question: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When was the last time nature surprised you in a city?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Perhaps it was a tree growing through a crack in the pavement, a bird nesting on a building, or a shaded street that felt noticeably cooler on a hot summer day.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Today, we will explore those moments where nature and urban life intersect. We will look at inspiring examples from across Europe and discuss how ordinary citizens can become active participants in creating greener, healthier, and more resilient cities.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This seminar is part of the Co-ADAPT project, which aims to bring nature-based solutions closer to communities and everyday life.</a:t>
            </a:r>
            <a:endParaRPr/>
          </a:p>
          <a:p>
            <a:pPr marL="0" marR="0" lvl="0" indent="0" algn="l" rtl="0">
              <a:spcBef>
                <a:spcPts val="0"/>
              </a:spcBef>
              <a:spcAft>
                <a:spcPts val="0"/>
              </a:spcAft>
              <a:buNone/>
            </a:pPr>
            <a:br>
              <a:rPr lang="en-TR" sz="1200" b="0" i="0" u="none" strike="noStrike">
                <a:solidFill>
                  <a:schemeClr val="dk1"/>
                </a:solidFill>
                <a:latin typeface="Calibri"/>
                <a:ea typeface="Calibri"/>
                <a:cs typeface="Calibri"/>
                <a:sym typeface="Calibri"/>
              </a:rPr>
            </a:br>
            <a:endParaRPr sz="1200" b="0" i="0" u="none" strike="noStrike">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 name="Google Shape;16;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b="0" i="0" u="none" strike="noStrike" cap="none">
                <a:solidFill>
                  <a:schemeClr val="dk1"/>
                </a:solidFill>
                <a:latin typeface="Calibri"/>
                <a:ea typeface="Calibri"/>
                <a:cs typeface="Calibri"/>
                <a:sym typeface="Calibri"/>
              </a:rPr>
              <a:t>1</a:t>
            </a:fld>
            <a:endParaRPr sz="18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3ef288c4401_2_0:notes"/>
          <p:cNvSpPr>
            <a:spLocks noGrp="1" noRot="1" noChangeAspect="1"/>
          </p:cNvSpPr>
          <p:nvPr>
            <p:ph type="sldImg" idx="2"/>
          </p:nvPr>
        </p:nvSpPr>
        <p:spPr>
          <a:xfrm>
            <a:off x="1143225" y="914400"/>
            <a:ext cx="45723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3ef288c4401_2_0: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 name="Google Shape;42;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Before we continue, let me briefly introduce our organization.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Innovative Education Center, or IEC, is a Vienna-based non-profit organization working in the fields of sustainability, education, active citizenship, and climate resilience.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We believe that meaningful change happens when people are empowered to learn, participate, and take action together.</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That philosophy is also at the heart of Co-ADAPT.</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3" name="Google Shape;43;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3</a:t>
            </a:fld>
            <a:endParaRPr sz="1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 name="Google Shape;60;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Cities today face multiple challenges at the same time.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We experience hotter summers, more frequent heatwaves, heavier rainfall events, biodiversity decline, and increasing social stress.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For decades, cities have often responded with more concrete, more engineering, and larger technical infrastructure.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These solutions are important, but they are often expensive and sometimes address only one problem at a time.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Nature-based solutions are different.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allow us to address several challenges simultaneously while improving quality of life.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single tree can provide shade, cool the air, capture carbon, support biodiversity, and make a street more pleasant.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Nature becomes infrastructure.</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 name="Google Shape;61;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4</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8" name="Google Shape;88;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Nature-based solutions are actions that work with nature rather than against it.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use natural processes to address societal challenges while creating benefits for both people and biodiversity.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Some examples are very large.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Wetlands that protect entire regions from flooding.</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Urban forests that cool city districts.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Others are surprisingly small.</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rain garden.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green roof.</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community garden.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planted tree pit.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important thing is not the size of the intervention.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important thing is that it delivers benefits for both people and nature.</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9" name="Google Shape;89;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5</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 name="Google Shape;111;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This brings us to Co-ADAPT.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idea behind Co-ADAPT is simple.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Nature-based solutions should not remain only in policy documents, scientific reports, or expert discussions.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should become visible and accessible to ordinary citizens.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Through walking tours, seminars, DIY activities, and community engagement, Co-ADAPT helps people discover opportunities for nature-based solutions in their own neighbourhoods.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Instead of asking what governments should do, we also ask:</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What can communities do together?</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2" name="Google Shape;112;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6</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6" name="Google Shape;126;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project connects four cities: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Berlin,</a:t>
            </a:r>
            <a:br>
              <a:rPr lang="en-TR" sz="1200" b="0" i="0" u="none" strike="noStrike">
                <a:solidFill>
                  <a:schemeClr val="dk1"/>
                </a:solidFill>
                <a:latin typeface="Calibri"/>
                <a:ea typeface="Calibri"/>
                <a:cs typeface="Calibri"/>
                <a:sym typeface="Calibri"/>
              </a:rPr>
            </a:br>
            <a:r>
              <a:rPr lang="en-TR" sz="1200" b="0" i="0" u="none" strike="noStrike">
                <a:solidFill>
                  <a:schemeClr val="dk1"/>
                </a:solidFill>
                <a:latin typeface="Calibri"/>
                <a:ea typeface="Calibri"/>
                <a:cs typeface="Calibri"/>
                <a:sym typeface="Calibri"/>
              </a:rPr>
              <a:t>Vienna,</a:t>
            </a:r>
            <a:br>
              <a:rPr lang="en-TR" sz="1200" b="0" i="0" u="none" strike="noStrike">
                <a:solidFill>
                  <a:schemeClr val="dk1"/>
                </a:solidFill>
                <a:latin typeface="Calibri"/>
                <a:ea typeface="Calibri"/>
                <a:cs typeface="Calibri"/>
                <a:sym typeface="Calibri"/>
              </a:rPr>
            </a:br>
            <a:r>
              <a:rPr lang="en-TR" sz="1200" b="0" i="0" u="none" strike="noStrike">
                <a:solidFill>
                  <a:schemeClr val="dk1"/>
                </a:solidFill>
                <a:latin typeface="Calibri"/>
                <a:ea typeface="Calibri"/>
                <a:cs typeface="Calibri"/>
                <a:sym typeface="Calibri"/>
              </a:rPr>
              <a:t>Ankara,</a:t>
            </a:r>
            <a:br>
              <a:rPr lang="en-TR" sz="1200" b="0" i="0" u="none" strike="noStrike">
                <a:solidFill>
                  <a:schemeClr val="dk1"/>
                </a:solidFill>
                <a:latin typeface="Calibri"/>
                <a:ea typeface="Calibri"/>
                <a:cs typeface="Calibri"/>
                <a:sym typeface="Calibri"/>
              </a:rPr>
            </a:br>
            <a:r>
              <a:rPr lang="en-TR" sz="1200" b="0" i="0" u="none" strike="noStrike">
                <a:solidFill>
                  <a:schemeClr val="dk1"/>
                </a:solidFill>
                <a:latin typeface="Calibri"/>
                <a:ea typeface="Calibri"/>
                <a:cs typeface="Calibri"/>
                <a:sym typeface="Calibri"/>
              </a:rPr>
              <a:t>and Košice.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Each city faces different climate challenges and social contexts.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Yet all four cities share a common goal:</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Making climate adaptation more local, visible, and participatory.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By learning from each other, we can discover solutions that work across Europe.</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7" name="Google Shape;127;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7</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6" name="Google Shape;156;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Before we look at individual projects, I would like to zoom out and look at the bigger picture.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Sometimes, when we see a rain garden, a green roof, or a community garden, we think of it as an isolated project.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But across Europe, something much larger is happening.</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Researchers working through the NATURVATION project documented nearly one thousand examples of nature-based solutions in more than one hundred European cities.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This tells us something important: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Nature-based solutions are no longer experimental ideas.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are becoming part of mainstream urban planning.</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Cities are investing in nature not only because it is environmentally beneficial, but because it delivers multiple benefits at the same time.</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7" name="Google Shape;157;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8</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0" name="Google Shape;170;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Copenhagen has become a global leader in climate adaptation.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After experiencing severe flooding events, the city adopted a different way of thinking about rainwater.</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Instead of treating water as a problem to remove as quickly as possible, Copenhagen began creating places where water could safely stay.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Floodable parks are one example.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Most of the time they function as parks for recreation and relaxation.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During heavy storms they become temporary water reservoirs.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same space serves multiple purposes.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This is a perfect example of nature-based thinking.</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1" name="Google Shape;171;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9</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6" name="Google Shape;186;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Berlin's GründachPLUS programme focuses on rooftops.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When we look at a city from above, we often see enormous unused surfaces.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Berlin asked:</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What if roofs could become part of the climate solution?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Green roofs retain rainwater, reduce heat, provide habitat, improve insulation, and contribute to biodiversity.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Suddenly, a roof is no longer just a roof.</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It becomes living infrastructure.</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7" name="Google Shape;187;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10</a:t>
            </a:fld>
            <a:endParaRPr sz="18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1" name="Google Shape;201;p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Amsterdam takes this concept even further.</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RESILIO project transforms roofs into smart water management systems.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These roofs can store rainwater when storms are expected and release water when conditions become dry.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Using weather forecasts and digital technologies, buildings actively participate in climate adaptation.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This project reminds us that innovation can happen when nature and technology work together.</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02" name="Google Shape;202;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11</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5" name="Google Shape;215;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Rotterdam offers one of the most creative examples in Europe.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Benthemplein Water Square looks like an ordinary public square.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People play sports, meet friends, and spend time there.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But during heavy rainfall, the square transforms into a temporary water reservoir.</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same place becomes both social infrastructure and climate infrastructure.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This demonstrates that adaptation can be functional, beautiful, and enjoyable at the same time.</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16" name="Google Shape;216;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12</a:t>
            </a:fld>
            <a:endParaRPr sz="18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9" name="Google Shape;229;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Barcelona's Superblocks address a different challenge.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Traffic, pollution, heat, and lack of public space.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city reorganized streets to prioritize people rather than cars.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Trees, public spaces, biodiversity, and community life became more important than traffic flow.</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Climate adaptation here is not only about environmental performance.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It is also about creating healthier and happier places to live.</a:t>
            </a:r>
            <a:endParaRPr/>
          </a:p>
          <a:p>
            <a:pPr marL="0" marR="0" lvl="0" indent="0" algn="l" rtl="0">
              <a:spcBef>
                <a:spcPts val="0"/>
              </a:spcBef>
              <a:spcAft>
                <a:spcPts val="0"/>
              </a:spcAft>
              <a:buNone/>
            </a:pPr>
            <a:br>
              <a:rPr lang="en-TR" sz="1200" b="0" i="0" u="none" strike="noStrike">
                <a:solidFill>
                  <a:schemeClr val="dk1"/>
                </a:solidFill>
                <a:latin typeface="Calibri"/>
                <a:ea typeface="Calibri"/>
                <a:cs typeface="Calibri"/>
                <a:sym typeface="Calibri"/>
              </a:rPr>
            </a:br>
            <a:endParaRPr sz="1200" b="0" i="0" u="none" strike="noStrike">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0" name="Google Shape;230;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13</a:t>
            </a:fld>
            <a:endParaRPr sz="18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3" name="Google Shape;243;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Now let's focus on Vienna.</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Vienna is already one of Europe's most livable cities, but it also faces increasing climate challenges.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Heatwaves are becoming more frequent.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Heavy rainfall events are becoming more intense.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Dense urban districts often lack sufficient green space.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These challenges create opportunities for nature-based solutions.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question is not whether adaptation is necessary.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question is where and how we can implement it.</a:t>
            </a:r>
            <a:endParaRPr/>
          </a:p>
          <a:p>
            <a:pPr marL="0" marR="0" lvl="0" indent="0" algn="l" rtl="0">
              <a:spcBef>
                <a:spcPts val="0"/>
              </a:spcBef>
              <a:spcAft>
                <a:spcPts val="0"/>
              </a:spcAft>
              <a:buNone/>
            </a:pPr>
            <a:br>
              <a:rPr lang="en-TR" sz="1200" b="0" i="0" u="none" strike="noStrike">
                <a:solidFill>
                  <a:schemeClr val="dk1"/>
                </a:solidFill>
                <a:latin typeface="Calibri"/>
                <a:ea typeface="Calibri"/>
                <a:cs typeface="Calibri"/>
                <a:sym typeface="Calibri"/>
              </a:rPr>
            </a:br>
            <a:endParaRPr sz="1200" b="0" i="0" u="none" strike="noStrike">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4" name="Google Shape;244;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14</a:t>
            </a:fld>
            <a:endParaRPr sz="18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0" name="Google Shape;270;p1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One response is the Cool Streets initiative.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These projects transform streets into cooler and more welcoming public spaces.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Trees, seating areas, shading structures, and water elements help reduce heat stress and improve comfort.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 idea is simple.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If climate change affects everyday life in public spaces, adaptation should also happen in public spaces.</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71" name="Google Shape;271;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15</a:t>
            </a:fld>
            <a:endParaRPr sz="18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6" name="Google Shape;286;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Sometimes adaptation happens at a very small scale.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Vienna's green bus stops are a wonderful example.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place where people wait for public transport becomes greener, cooler, and more pleasant.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This reminds us that meaningful change does not always require large investments.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Small interventions, repeated throughout a city, can have significant impacts.</a:t>
            </a:r>
            <a:endParaRPr/>
          </a:p>
          <a:p>
            <a:pPr marL="0" marR="0" lvl="0" indent="0" algn="l" rtl="0">
              <a:spcBef>
                <a:spcPts val="0"/>
              </a:spcBef>
              <a:spcAft>
                <a:spcPts val="0"/>
              </a:spcAft>
              <a:buNone/>
            </a:pPr>
            <a:br>
              <a:rPr lang="en-TR" sz="1200" b="0" i="0" u="none" strike="noStrike">
                <a:solidFill>
                  <a:schemeClr val="dk1"/>
                </a:solidFill>
                <a:latin typeface="Calibri"/>
                <a:ea typeface="Calibri"/>
                <a:cs typeface="Calibri"/>
                <a:sym typeface="Calibri"/>
              </a:rPr>
            </a:br>
            <a:endParaRPr sz="1200" b="0" i="0" u="none" strike="noStrike">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7" name="Google Shape;287;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16</a:t>
            </a:fld>
            <a:endParaRPr sz="18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1" name="Google Shape;301;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Biotope City demonstrates what happens when nature-based solutions are integrated into urban development from the beginning.</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Green roofs.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Green facades.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Wetlands.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Water retention systems.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Trees.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Biodiversity.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Everything works together as a connected system.</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Rather than adding nature afterwards, nature becomes part of the design itself.</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02" name="Google Shape;302;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17</a:t>
            </a:fld>
            <a:endParaRPr sz="18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7" name="Google Shape;327;p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Perhaps the most important lesson from today's examples is this: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Many nature-based solutions are accessible to communities.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green balcony.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tree pit garden.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rain barrel.</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micro-forest.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parklet.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These are not projects reserved for experts.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are opportunities for citizens to become active participants in shaping their neighbourhoods.</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28" name="Google Shape;328;p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18</a:t>
            </a:fld>
            <a:endParaRPr sz="18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7" name="Google Shape;357;p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Now we move from inspiration to action.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 would like each of you to think about a specific place.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street.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courtyard.</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bus stop.</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schoolyard.</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An empty corner.</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Ask yourself:</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What challenge exists there?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What nature-based solution could help?</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Who would need to be involved?</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And what would be the smallest first step?</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58" name="Google Shape;358;p1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19</a:t>
            </a:fld>
            <a:endParaRPr sz="18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9: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19:notes"/>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Before you begin designing your intervention, I would like to introduce seven principles that can guide your thinking.</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These are not strict rules, nor are they a checklist that you need to satisfy perfectly. Instead, think of them as a set of lenses through which you can look at your idea. They are questions that can help you develop stronger, more creative, and ultimately more effective nature-based solutions.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Very often, when we think about improving a place, we focus on only one issue. For example, we may think about planting trees simply to create shade, or adding vegetation only to make an area look more attractive. But nature-based solutions invite us to think more systemically.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 good nature-based solution usually addresses several challenges at the same time. It benefits people, supports biodiversity, and helps communities adapt to climate change. It creates value not only today, but also in the long term.</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As you work in your groups, I encourage you to keep these seven principles in mind.</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Ask yourselves: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Does our idea support biodiversity and natural processes?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Will it help people feel more comfortable, connected, or welcome in this space?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Can it reduce heat, manage rainwater, or make the area more resilient to climate impacts?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Is it realistic? Could local communities actually implement and maintain it?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Does it create multiple benefits instead of solving just one problem?</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Does it connect with other green spaces and strengthen ecological networks?</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And finally, will people feel ownership of this place? Will they care for it and continue to use it over time?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Remember, there is no single correct answer. Different groups may develop very different ideas for the same place, and that diversity of perspectives is one of the strengths of co-creation.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At the end of the exercise, you will return to these same seven principles and use them to evaluate your ideas. This will help you reflect not only on what you designed, but also on why your solution might succeed, where it could be improved, and how it could create even greater benefits for both people and nature.</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So, as you begin, try to think beyond individual elements and imagine the whole system. Ask yourselves not only, "What can we add to this place?" but also, "What relationships between people, nature, and climate can we strengthen here?"</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5" name="Google Shape;405;p2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As we conclude, I would like to leave you with one final thought.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Nature-based solutions do not begin with technology.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do not begin with funding.</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do not begin with policy.</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They begin with observation.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With imagination.</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And with people who care enough about a place to improve it.</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Cities become resilient when nature and people grow together.</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Thank you very much.</a:t>
            </a:r>
            <a:endParaRPr/>
          </a:p>
          <a:p>
            <a:pPr marL="0" marR="0" lvl="0" indent="0" algn="l" rtl="0">
              <a:spcBef>
                <a:spcPts val="0"/>
              </a:spcBef>
              <a:spcAft>
                <a:spcPts val="0"/>
              </a:spcAft>
              <a:buNone/>
            </a:pPr>
            <a:r>
              <a:rPr lang="en-TR" sz="1200" b="0" i="0" u="none" strike="noStrike">
                <a:solidFill>
                  <a:schemeClr val="dk1"/>
                </a:solidFill>
                <a:latin typeface="Calibri"/>
                <a:ea typeface="Calibri"/>
                <a:cs typeface="Calibri"/>
                <a:sym typeface="Calibri"/>
              </a:rPr>
              <a:t>I look forward to hearing your ideas.</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6" name="Google Shape;406;p2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800">
                <a:solidFill>
                  <a:schemeClr val="dk1"/>
                </a:solidFill>
                <a:latin typeface="Calibri"/>
                <a:ea typeface="Calibri"/>
                <a:cs typeface="Calibri"/>
                <a:sym typeface="Calibri"/>
              </a:rPr>
              <a:t>21</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MASTER">
  <p:cSld name="MASTER">
    <p:bg>
      <p:bgPr>
        <a:solidFill>
          <a:srgbClr val="F7FAF4"/>
        </a:solidFill>
        <a:effectLst/>
      </p:bgPr>
    </p:bg>
    <p:spTree>
      <p:nvGrpSpPr>
        <p:cNvPr id="1" name="Shape 7"/>
        <p:cNvGrpSpPr/>
        <p:nvPr/>
      </p:nvGrpSpPr>
      <p:grpSpPr>
        <a:xfrm>
          <a:off x="0" y="0"/>
          <a:ext cx="0" cy="0"/>
          <a:chOff x="0" y="0"/>
          <a:chExt cx="0" cy="0"/>
        </a:xfrm>
      </p:grpSpPr>
      <p:sp>
        <p:nvSpPr>
          <p:cNvPr id="8" name="Google Shape;8;p22"/>
          <p:cNvSpPr/>
          <p:nvPr/>
        </p:nvSpPr>
        <p:spPr>
          <a:xfrm>
            <a:off x="0"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22"/>
          <p:cNvSpPr txBox="1">
            <a:spLocks noGrp="1"/>
          </p:cNvSpPr>
          <p:nvPr>
            <p:ph type="sldNum" idx="12"/>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200" b="0" i="0" u="none" strike="noStrike" cap="none">
                <a:solidFill>
                  <a:srgbClr val="7B8A6F"/>
                </a:solidFill>
                <a:latin typeface="Arial"/>
                <a:ea typeface="Arial"/>
                <a:cs typeface="Arial"/>
                <a:sym typeface="Arial"/>
              </a:defRPr>
            </a:lvl1pPr>
            <a:lvl2pPr marL="0" marR="0" lvl="1" indent="0" algn="l">
              <a:spcBef>
                <a:spcPts val="0"/>
              </a:spcBef>
              <a:buNone/>
              <a:defRPr sz="1200" b="0" i="0" u="none" strike="noStrike" cap="none">
                <a:solidFill>
                  <a:srgbClr val="7B8A6F"/>
                </a:solidFill>
                <a:latin typeface="Arial"/>
                <a:ea typeface="Arial"/>
                <a:cs typeface="Arial"/>
                <a:sym typeface="Arial"/>
              </a:defRPr>
            </a:lvl2pPr>
            <a:lvl3pPr marL="0" marR="0" lvl="2" indent="0" algn="l">
              <a:spcBef>
                <a:spcPts val="0"/>
              </a:spcBef>
              <a:buNone/>
              <a:defRPr sz="1200" b="0" i="0" u="none" strike="noStrike" cap="none">
                <a:solidFill>
                  <a:srgbClr val="7B8A6F"/>
                </a:solidFill>
                <a:latin typeface="Arial"/>
                <a:ea typeface="Arial"/>
                <a:cs typeface="Arial"/>
                <a:sym typeface="Arial"/>
              </a:defRPr>
            </a:lvl3pPr>
            <a:lvl4pPr marL="0" marR="0" lvl="3" indent="0" algn="l">
              <a:spcBef>
                <a:spcPts val="0"/>
              </a:spcBef>
              <a:buNone/>
              <a:defRPr sz="1200" b="0" i="0" u="none" strike="noStrike" cap="none">
                <a:solidFill>
                  <a:srgbClr val="7B8A6F"/>
                </a:solidFill>
                <a:latin typeface="Arial"/>
                <a:ea typeface="Arial"/>
                <a:cs typeface="Arial"/>
                <a:sym typeface="Arial"/>
              </a:defRPr>
            </a:lvl4pPr>
            <a:lvl5pPr marL="0" marR="0" lvl="4" indent="0" algn="l">
              <a:spcBef>
                <a:spcPts val="0"/>
              </a:spcBef>
              <a:buNone/>
              <a:defRPr sz="1200" b="0" i="0" u="none" strike="noStrike" cap="none">
                <a:solidFill>
                  <a:srgbClr val="7B8A6F"/>
                </a:solidFill>
                <a:latin typeface="Arial"/>
                <a:ea typeface="Arial"/>
                <a:cs typeface="Arial"/>
                <a:sym typeface="Arial"/>
              </a:defRPr>
            </a:lvl5pPr>
            <a:lvl6pPr marL="0" marR="0" lvl="5" indent="0" algn="l">
              <a:spcBef>
                <a:spcPts val="0"/>
              </a:spcBef>
              <a:buNone/>
              <a:defRPr sz="1200" b="0" i="0" u="none" strike="noStrike" cap="none">
                <a:solidFill>
                  <a:srgbClr val="7B8A6F"/>
                </a:solidFill>
                <a:latin typeface="Arial"/>
                <a:ea typeface="Arial"/>
                <a:cs typeface="Arial"/>
                <a:sym typeface="Arial"/>
              </a:defRPr>
            </a:lvl6pPr>
            <a:lvl7pPr marL="0" marR="0" lvl="6" indent="0" algn="l">
              <a:spcBef>
                <a:spcPts val="0"/>
              </a:spcBef>
              <a:buNone/>
              <a:defRPr sz="1200" b="0" i="0" u="none" strike="noStrike" cap="none">
                <a:solidFill>
                  <a:srgbClr val="7B8A6F"/>
                </a:solidFill>
                <a:latin typeface="Arial"/>
                <a:ea typeface="Arial"/>
                <a:cs typeface="Arial"/>
                <a:sym typeface="Arial"/>
              </a:defRPr>
            </a:lvl7pPr>
            <a:lvl8pPr marL="0" marR="0" lvl="7" indent="0" algn="l">
              <a:spcBef>
                <a:spcPts val="0"/>
              </a:spcBef>
              <a:buNone/>
              <a:defRPr sz="1200" b="0" i="0" u="none" strike="noStrike" cap="none">
                <a:solidFill>
                  <a:srgbClr val="7B8A6F"/>
                </a:solidFill>
                <a:latin typeface="Arial"/>
                <a:ea typeface="Arial"/>
                <a:cs typeface="Arial"/>
                <a:sym typeface="Arial"/>
              </a:defRPr>
            </a:lvl8pPr>
            <a:lvl9pPr marL="0" marR="0" lvl="8" indent="0" algn="l">
              <a:spcBef>
                <a:spcPts val="0"/>
              </a:spcBef>
              <a:buNone/>
              <a:defRPr sz="1200" b="0" i="0" u="none" strike="noStrike" cap="none">
                <a:solidFill>
                  <a:srgbClr val="7B8A6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STER 1">
  <p:cSld name="MASTER (g3f1c074e6ee_7_0)">
    <p:bg>
      <p:bgPr>
        <a:solidFill>
          <a:srgbClr val="F7FAF4"/>
        </a:solidFill>
        <a:effectLst/>
      </p:bgPr>
    </p:bg>
    <p:spTree>
      <p:nvGrpSpPr>
        <p:cNvPr id="1" name="Shape 11"/>
        <p:cNvGrpSpPr/>
        <p:nvPr/>
      </p:nvGrpSpPr>
      <p:grpSpPr>
        <a:xfrm>
          <a:off x="0" y="0"/>
          <a:ext cx="0" cy="0"/>
          <a:chOff x="0" y="0"/>
          <a:chExt cx="0" cy="0"/>
        </a:xfrm>
      </p:grpSpPr>
      <p:sp>
        <p:nvSpPr>
          <p:cNvPr id="12" name="Google Shape;12;g3ef288c4401_2_50"/>
          <p:cNvSpPr txBox="1">
            <a:spLocks noGrp="1"/>
          </p:cNvSpPr>
          <p:nvPr>
            <p:ph type="sldNum" idx="12"/>
          </p:nvPr>
        </p:nvSpPr>
        <p:spPr>
          <a:xfrm>
            <a:off x="11064240" y="6492240"/>
            <a:ext cx="800100" cy="3000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200" b="0" i="0" u="none" strike="noStrike" cap="none">
                <a:solidFill>
                  <a:srgbClr val="7B8A6F"/>
                </a:solidFill>
                <a:latin typeface="Arial"/>
                <a:ea typeface="Arial"/>
                <a:cs typeface="Arial"/>
                <a:sym typeface="Arial"/>
              </a:defRPr>
            </a:lvl1pPr>
            <a:lvl2pPr marL="0" marR="0" lvl="1" indent="0" algn="l">
              <a:spcBef>
                <a:spcPts val="0"/>
              </a:spcBef>
              <a:buNone/>
              <a:defRPr sz="1200" b="0" i="0" u="none" strike="noStrike" cap="none">
                <a:solidFill>
                  <a:srgbClr val="7B8A6F"/>
                </a:solidFill>
                <a:latin typeface="Arial"/>
                <a:ea typeface="Arial"/>
                <a:cs typeface="Arial"/>
                <a:sym typeface="Arial"/>
              </a:defRPr>
            </a:lvl2pPr>
            <a:lvl3pPr marL="0" marR="0" lvl="2" indent="0" algn="l">
              <a:spcBef>
                <a:spcPts val="0"/>
              </a:spcBef>
              <a:buNone/>
              <a:defRPr sz="1200" b="0" i="0" u="none" strike="noStrike" cap="none">
                <a:solidFill>
                  <a:srgbClr val="7B8A6F"/>
                </a:solidFill>
                <a:latin typeface="Arial"/>
                <a:ea typeface="Arial"/>
                <a:cs typeface="Arial"/>
                <a:sym typeface="Arial"/>
              </a:defRPr>
            </a:lvl3pPr>
            <a:lvl4pPr marL="0" marR="0" lvl="3" indent="0" algn="l">
              <a:spcBef>
                <a:spcPts val="0"/>
              </a:spcBef>
              <a:buNone/>
              <a:defRPr sz="1200" b="0" i="0" u="none" strike="noStrike" cap="none">
                <a:solidFill>
                  <a:srgbClr val="7B8A6F"/>
                </a:solidFill>
                <a:latin typeface="Arial"/>
                <a:ea typeface="Arial"/>
                <a:cs typeface="Arial"/>
                <a:sym typeface="Arial"/>
              </a:defRPr>
            </a:lvl4pPr>
            <a:lvl5pPr marL="0" marR="0" lvl="4" indent="0" algn="l">
              <a:spcBef>
                <a:spcPts val="0"/>
              </a:spcBef>
              <a:buNone/>
              <a:defRPr sz="1200" b="0" i="0" u="none" strike="noStrike" cap="none">
                <a:solidFill>
                  <a:srgbClr val="7B8A6F"/>
                </a:solidFill>
                <a:latin typeface="Arial"/>
                <a:ea typeface="Arial"/>
                <a:cs typeface="Arial"/>
                <a:sym typeface="Arial"/>
              </a:defRPr>
            </a:lvl5pPr>
            <a:lvl6pPr marL="0" marR="0" lvl="5" indent="0" algn="l">
              <a:spcBef>
                <a:spcPts val="0"/>
              </a:spcBef>
              <a:buNone/>
              <a:defRPr sz="1200" b="0" i="0" u="none" strike="noStrike" cap="none">
                <a:solidFill>
                  <a:srgbClr val="7B8A6F"/>
                </a:solidFill>
                <a:latin typeface="Arial"/>
                <a:ea typeface="Arial"/>
                <a:cs typeface="Arial"/>
                <a:sym typeface="Arial"/>
              </a:defRPr>
            </a:lvl6pPr>
            <a:lvl7pPr marL="0" marR="0" lvl="6" indent="0" algn="l">
              <a:spcBef>
                <a:spcPts val="0"/>
              </a:spcBef>
              <a:buNone/>
              <a:defRPr sz="1200" b="0" i="0" u="none" strike="noStrike" cap="none">
                <a:solidFill>
                  <a:srgbClr val="7B8A6F"/>
                </a:solidFill>
                <a:latin typeface="Arial"/>
                <a:ea typeface="Arial"/>
                <a:cs typeface="Arial"/>
                <a:sym typeface="Arial"/>
              </a:defRPr>
            </a:lvl7pPr>
            <a:lvl8pPr marL="0" marR="0" lvl="7" indent="0" algn="l">
              <a:spcBef>
                <a:spcPts val="0"/>
              </a:spcBef>
              <a:buNone/>
              <a:defRPr sz="1200" b="0" i="0" u="none" strike="noStrike" cap="none">
                <a:solidFill>
                  <a:srgbClr val="7B8A6F"/>
                </a:solidFill>
                <a:latin typeface="Arial"/>
                <a:ea typeface="Arial"/>
                <a:cs typeface="Arial"/>
                <a:sym typeface="Arial"/>
              </a:defRPr>
            </a:lvl8pPr>
            <a:lvl9pPr marL="0" marR="0" lvl="8" indent="0" algn="l">
              <a:spcBef>
                <a:spcPts val="0"/>
              </a:spcBef>
              <a:buNone/>
              <a:defRPr sz="1200" b="0" i="0" u="none" strike="noStrike" cap="none">
                <a:solidFill>
                  <a:srgbClr val="7B8A6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sldNum" idx="12"/>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200" b="0" i="0" u="none" strike="noStrike" cap="none">
                <a:solidFill>
                  <a:srgbClr val="7B8A6F"/>
                </a:solidFill>
                <a:latin typeface="Arial"/>
                <a:ea typeface="Arial"/>
                <a:cs typeface="Arial"/>
                <a:sym typeface="Arial"/>
              </a:defRPr>
            </a:lvl1pPr>
            <a:lvl2pPr marL="0" marR="0" lvl="1" indent="0" algn="l" rtl="0">
              <a:spcBef>
                <a:spcPts val="0"/>
              </a:spcBef>
              <a:buNone/>
              <a:defRPr sz="1200" b="0" i="0" u="none" strike="noStrike" cap="none">
                <a:solidFill>
                  <a:srgbClr val="7B8A6F"/>
                </a:solidFill>
                <a:latin typeface="Arial"/>
                <a:ea typeface="Arial"/>
                <a:cs typeface="Arial"/>
                <a:sym typeface="Arial"/>
              </a:defRPr>
            </a:lvl2pPr>
            <a:lvl3pPr marL="0" marR="0" lvl="2" indent="0" algn="l" rtl="0">
              <a:spcBef>
                <a:spcPts val="0"/>
              </a:spcBef>
              <a:buNone/>
              <a:defRPr sz="1200" b="0" i="0" u="none" strike="noStrike" cap="none">
                <a:solidFill>
                  <a:srgbClr val="7B8A6F"/>
                </a:solidFill>
                <a:latin typeface="Arial"/>
                <a:ea typeface="Arial"/>
                <a:cs typeface="Arial"/>
                <a:sym typeface="Arial"/>
              </a:defRPr>
            </a:lvl3pPr>
            <a:lvl4pPr marL="0" marR="0" lvl="3" indent="0" algn="l" rtl="0">
              <a:spcBef>
                <a:spcPts val="0"/>
              </a:spcBef>
              <a:buNone/>
              <a:defRPr sz="1200" b="0" i="0" u="none" strike="noStrike" cap="none">
                <a:solidFill>
                  <a:srgbClr val="7B8A6F"/>
                </a:solidFill>
                <a:latin typeface="Arial"/>
                <a:ea typeface="Arial"/>
                <a:cs typeface="Arial"/>
                <a:sym typeface="Arial"/>
              </a:defRPr>
            </a:lvl4pPr>
            <a:lvl5pPr marL="0" marR="0" lvl="4" indent="0" algn="l" rtl="0">
              <a:spcBef>
                <a:spcPts val="0"/>
              </a:spcBef>
              <a:buNone/>
              <a:defRPr sz="1200" b="0" i="0" u="none" strike="noStrike" cap="none">
                <a:solidFill>
                  <a:srgbClr val="7B8A6F"/>
                </a:solidFill>
                <a:latin typeface="Arial"/>
                <a:ea typeface="Arial"/>
                <a:cs typeface="Arial"/>
                <a:sym typeface="Arial"/>
              </a:defRPr>
            </a:lvl5pPr>
            <a:lvl6pPr marL="0" marR="0" lvl="5" indent="0" algn="l" rtl="0">
              <a:spcBef>
                <a:spcPts val="0"/>
              </a:spcBef>
              <a:buNone/>
              <a:defRPr sz="1200" b="0" i="0" u="none" strike="noStrike" cap="none">
                <a:solidFill>
                  <a:srgbClr val="7B8A6F"/>
                </a:solidFill>
                <a:latin typeface="Arial"/>
                <a:ea typeface="Arial"/>
                <a:cs typeface="Arial"/>
                <a:sym typeface="Arial"/>
              </a:defRPr>
            </a:lvl6pPr>
            <a:lvl7pPr marL="0" marR="0" lvl="6" indent="0" algn="l" rtl="0">
              <a:spcBef>
                <a:spcPts val="0"/>
              </a:spcBef>
              <a:buNone/>
              <a:defRPr sz="1200" b="0" i="0" u="none" strike="noStrike" cap="none">
                <a:solidFill>
                  <a:srgbClr val="7B8A6F"/>
                </a:solidFill>
                <a:latin typeface="Arial"/>
                <a:ea typeface="Arial"/>
                <a:cs typeface="Arial"/>
                <a:sym typeface="Arial"/>
              </a:defRPr>
            </a:lvl7pPr>
            <a:lvl8pPr marL="0" marR="0" lvl="7" indent="0" algn="l" rtl="0">
              <a:spcBef>
                <a:spcPts val="0"/>
              </a:spcBef>
              <a:buNone/>
              <a:defRPr sz="1200" b="0" i="0" u="none" strike="noStrike" cap="none">
                <a:solidFill>
                  <a:srgbClr val="7B8A6F"/>
                </a:solidFill>
                <a:latin typeface="Arial"/>
                <a:ea typeface="Arial"/>
                <a:cs typeface="Arial"/>
                <a:sym typeface="Arial"/>
              </a:defRPr>
            </a:lvl8pPr>
            <a:lvl9pPr marL="0" marR="0" lvl="8" indent="0" algn="l" rtl="0">
              <a:spcBef>
                <a:spcPts val="0"/>
              </a:spcBef>
              <a:buNone/>
              <a:defRPr sz="1200" b="0" i="0" u="none" strike="noStrike" cap="none">
                <a:solidFill>
                  <a:srgbClr val="7B8A6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T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B2D"/>
        </a:solidFill>
        <a:effectLst/>
      </p:bgPr>
    </p:bg>
    <p:spTree>
      <p:nvGrpSpPr>
        <p:cNvPr id="1" name="Shape 17"/>
        <p:cNvGrpSpPr/>
        <p:nvPr/>
      </p:nvGrpSpPr>
      <p:grpSpPr>
        <a:xfrm>
          <a:off x="0" y="0"/>
          <a:ext cx="0" cy="0"/>
          <a:chOff x="0" y="0"/>
          <a:chExt cx="0" cy="0"/>
        </a:xfrm>
      </p:grpSpPr>
      <p:sp>
        <p:nvSpPr>
          <p:cNvPr id="18" name="Google Shape;18;p1"/>
          <p:cNvSpPr/>
          <p:nvPr/>
        </p:nvSpPr>
        <p:spPr>
          <a:xfrm>
            <a:off x="0" y="0"/>
            <a:ext cx="12191695" cy="6858000"/>
          </a:xfrm>
          <a:prstGeom prst="rect">
            <a:avLst/>
          </a:prstGeom>
          <a:solidFill>
            <a:srgbClr val="183B2D"/>
          </a:solidFill>
          <a:ln w="12700" cap="flat" cmpd="sng">
            <a:solidFill>
              <a:srgbClr val="183B2D">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0" y="0"/>
            <a:ext cx="6355080" cy="6858000"/>
          </a:xfrm>
          <a:prstGeom prst="rect">
            <a:avLst/>
          </a:prstGeom>
          <a:solidFill>
            <a:srgbClr val="183B2D"/>
          </a:solidFill>
          <a:ln w="12700" cap="flat" cmpd="sng">
            <a:solidFill>
              <a:srgbClr val="183B2D">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658368" y="1234440"/>
            <a:ext cx="5394960" cy="640080"/>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FFFFFF"/>
              </a:buClr>
              <a:buSzPts val="4400"/>
              <a:buFont typeface="Arial"/>
              <a:buNone/>
            </a:pPr>
            <a:r>
              <a:rPr lang="en-TR" sz="4400" b="1" i="0" u="none" strike="noStrike" cap="none">
                <a:solidFill>
                  <a:srgbClr val="FFFFFF"/>
                </a:solidFill>
                <a:latin typeface="Arial"/>
                <a:ea typeface="Arial"/>
                <a:cs typeface="Arial"/>
                <a:sym typeface="Arial"/>
              </a:rPr>
              <a:t>Co-ADAPT</a:t>
            </a:r>
            <a:endParaRPr sz="4400" b="0" i="0" u="none" strike="noStrike" cap="none">
              <a:solidFill>
                <a:schemeClr val="dk1"/>
              </a:solidFill>
              <a:latin typeface="Arial"/>
              <a:ea typeface="Arial"/>
              <a:cs typeface="Arial"/>
              <a:sym typeface="Arial"/>
            </a:endParaRPr>
          </a:p>
        </p:txBody>
      </p:sp>
      <p:sp>
        <p:nvSpPr>
          <p:cNvPr id="21" name="Google Shape;21;p1"/>
          <p:cNvSpPr/>
          <p:nvPr/>
        </p:nvSpPr>
        <p:spPr>
          <a:xfrm>
            <a:off x="658368" y="1975104"/>
            <a:ext cx="4554763" cy="777240"/>
          </a:xfrm>
          <a:prstGeom prst="rect">
            <a:avLst/>
          </a:prstGeom>
          <a:noFill/>
          <a:ln>
            <a:noFill/>
          </a:ln>
        </p:spPr>
        <p:txBody>
          <a:bodyPr spcFirstLastPara="1" wrap="square" lIns="750" tIns="750" rIns="750" bIns="750" anchor="t" anchorCtr="0">
            <a:normAutofit fontScale="92500"/>
          </a:bodyPr>
          <a:lstStyle/>
          <a:p>
            <a:pPr marL="0" marR="0" lvl="0" indent="0" algn="l" rtl="0">
              <a:spcBef>
                <a:spcPts val="0"/>
              </a:spcBef>
              <a:spcAft>
                <a:spcPts val="0"/>
              </a:spcAft>
              <a:buClr>
                <a:srgbClr val="DCEAD1"/>
              </a:buClr>
              <a:buSzPts val="2400"/>
              <a:buFont typeface="Arial"/>
              <a:buNone/>
            </a:pPr>
            <a:r>
              <a:rPr lang="en-TR" sz="2400" b="1" i="0" u="none" strike="noStrike" cap="none" dirty="0">
                <a:solidFill>
                  <a:srgbClr val="DCEAD1"/>
                </a:solidFill>
                <a:latin typeface="Arial"/>
                <a:ea typeface="Arial"/>
                <a:cs typeface="Arial"/>
                <a:sym typeface="Arial"/>
              </a:rPr>
              <a:t>Community-led Nature-based Solutions for Climate Adaptation</a:t>
            </a:r>
            <a:endParaRPr sz="2400" b="0" i="0" u="none" strike="noStrike" cap="none" dirty="0">
              <a:solidFill>
                <a:schemeClr val="dk1"/>
              </a:solidFill>
              <a:latin typeface="Arial"/>
              <a:ea typeface="Arial"/>
              <a:cs typeface="Arial"/>
              <a:sym typeface="Arial"/>
            </a:endParaRPr>
          </a:p>
        </p:txBody>
      </p:sp>
      <p:sp>
        <p:nvSpPr>
          <p:cNvPr id="22" name="Google Shape;22;p1"/>
          <p:cNvSpPr/>
          <p:nvPr/>
        </p:nvSpPr>
        <p:spPr>
          <a:xfrm>
            <a:off x="658368" y="2999232"/>
            <a:ext cx="5120640" cy="411480"/>
          </a:xfrm>
          <a:prstGeom prst="rect">
            <a:avLst/>
          </a:prstGeom>
          <a:noFill/>
          <a:ln>
            <a:noFill/>
          </a:ln>
        </p:spPr>
        <p:txBody>
          <a:bodyPr spcFirstLastPara="1" wrap="square" lIns="750" tIns="750" rIns="750" bIns="750" anchor="t" anchorCtr="0">
            <a:normAutofit/>
          </a:bodyPr>
          <a:lstStyle/>
          <a:p>
            <a:pPr marL="0" marR="0" lvl="0" indent="0" algn="l" rtl="0">
              <a:spcBef>
                <a:spcPts val="0"/>
              </a:spcBef>
              <a:spcAft>
                <a:spcPts val="0"/>
              </a:spcAft>
              <a:buClr>
                <a:srgbClr val="FFFFFF"/>
              </a:buClr>
              <a:buSzPts val="1800"/>
              <a:buFont typeface="Arial"/>
              <a:buNone/>
            </a:pPr>
            <a:r>
              <a:rPr lang="en-TR" sz="1800" b="0" i="0" u="none" strike="noStrike" cap="none" dirty="0">
                <a:solidFill>
                  <a:srgbClr val="FFFFFF"/>
                </a:solidFill>
                <a:latin typeface="Arial"/>
                <a:ea typeface="Arial"/>
                <a:cs typeface="Arial"/>
                <a:sym typeface="Arial"/>
              </a:rPr>
              <a:t>Inspiration from Europe, Austria and Vienna</a:t>
            </a:r>
            <a:endParaRPr sz="1800" b="0" i="0" u="none" strike="noStrike" cap="none" dirty="0">
              <a:solidFill>
                <a:schemeClr val="dk1"/>
              </a:solidFill>
              <a:latin typeface="Arial"/>
              <a:ea typeface="Arial"/>
              <a:cs typeface="Arial"/>
              <a:sym typeface="Arial"/>
            </a:endParaRPr>
          </a:p>
        </p:txBody>
      </p:sp>
      <p:sp>
        <p:nvSpPr>
          <p:cNvPr id="23" name="Google Shape;23;p1"/>
          <p:cNvSpPr/>
          <p:nvPr/>
        </p:nvSpPr>
        <p:spPr>
          <a:xfrm>
            <a:off x="658368" y="5989320"/>
            <a:ext cx="5303520" cy="320040"/>
          </a:xfrm>
          <a:prstGeom prst="rect">
            <a:avLst/>
          </a:prstGeom>
          <a:noFill/>
          <a:ln>
            <a:noFill/>
          </a:ln>
        </p:spPr>
        <p:txBody>
          <a:bodyPr spcFirstLastPara="1" wrap="square" lIns="750" tIns="750" rIns="750" bIns="750" anchor="t" anchorCtr="0">
            <a:normAutofit/>
          </a:bodyPr>
          <a:lstStyle/>
          <a:p>
            <a:pPr marL="0" marR="0" lvl="0" indent="0" algn="l" rtl="0">
              <a:spcBef>
                <a:spcPts val="0"/>
              </a:spcBef>
              <a:spcAft>
                <a:spcPts val="0"/>
              </a:spcAft>
              <a:buClr>
                <a:srgbClr val="BFD5AF"/>
              </a:buClr>
              <a:buSzPts val="1300"/>
              <a:buFont typeface="Arial"/>
              <a:buNone/>
            </a:pPr>
            <a:r>
              <a:rPr lang="en-TR" sz="1300" b="0" i="0" u="none" strike="noStrike" cap="none">
                <a:solidFill>
                  <a:srgbClr val="BFD5AF"/>
                </a:solidFill>
                <a:latin typeface="Arial"/>
                <a:ea typeface="Arial"/>
                <a:cs typeface="Arial"/>
                <a:sym typeface="Arial"/>
              </a:rPr>
              <a:t>Vienna | Nature-Based Solutions Exploration Seminar</a:t>
            </a:r>
            <a:endParaRPr sz="1300" b="0" i="0" u="none" strike="noStrike" cap="none">
              <a:solidFill>
                <a:schemeClr val="dk1"/>
              </a:solidFill>
              <a:latin typeface="Arial"/>
              <a:ea typeface="Arial"/>
              <a:cs typeface="Arial"/>
              <a:sym typeface="Arial"/>
            </a:endParaRPr>
          </a:p>
        </p:txBody>
      </p:sp>
      <p:sp>
        <p:nvSpPr>
          <p:cNvPr id="24" name="Google Shape;24;p1"/>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i="0" u="none" strike="noStrike" cap="none">
                <a:solidFill>
                  <a:srgbClr val="7B8A6F"/>
                </a:solidFill>
                <a:latin typeface="Arial"/>
                <a:ea typeface="Arial"/>
                <a:cs typeface="Arial"/>
                <a:sym typeface="Arial"/>
              </a:rPr>
              <a:t>1</a:t>
            </a:fld>
            <a:endParaRPr sz="1200" b="0" i="0" u="none" strike="noStrike" cap="none">
              <a:solidFill>
                <a:srgbClr val="7B8A6F"/>
              </a:solidFill>
              <a:latin typeface="Arial"/>
              <a:ea typeface="Arial"/>
              <a:cs typeface="Arial"/>
              <a:sym typeface="Arial"/>
            </a:endParaRPr>
          </a:p>
        </p:txBody>
      </p:sp>
      <p:pic>
        <p:nvPicPr>
          <p:cNvPr id="25" name="Google Shape;25;p1"/>
          <p:cNvPicPr preferRelativeResize="0"/>
          <p:nvPr/>
        </p:nvPicPr>
        <p:blipFill rotWithShape="1">
          <a:blip r:embed="rId3">
            <a:alphaModFix/>
          </a:blip>
          <a:srcRect/>
          <a:stretch/>
        </p:blipFill>
        <p:spPr>
          <a:xfrm>
            <a:off x="5334000" y="0"/>
            <a:ext cx="6858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g3ef288c4401_2_0"/>
          <p:cNvSpPr/>
          <p:nvPr/>
        </p:nvSpPr>
        <p:spPr>
          <a:xfrm>
            <a:off x="0" y="0"/>
            <a:ext cx="164700" cy="6858000"/>
          </a:xfrm>
          <a:prstGeom prst="rect">
            <a:avLst/>
          </a:prstGeom>
          <a:solidFill>
            <a:srgbClr val="7FB53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31" name="Google Shape;31;g3ef288c4401_2_0"/>
          <p:cNvGrpSpPr/>
          <p:nvPr/>
        </p:nvGrpSpPr>
        <p:grpSpPr>
          <a:xfrm>
            <a:off x="495300" y="304800"/>
            <a:ext cx="7496100" cy="828675"/>
            <a:chOff x="0" y="0"/>
            <a:chExt cx="7496100" cy="828675"/>
          </a:xfrm>
        </p:grpSpPr>
        <p:sp>
          <p:nvSpPr>
            <p:cNvPr id="32" name="Google Shape;32;g3ef288c4401_2_0"/>
            <p:cNvSpPr txBox="1"/>
            <p:nvPr/>
          </p:nvSpPr>
          <p:spPr>
            <a:xfrm>
              <a:off x="0" y="0"/>
              <a:ext cx="6029400" cy="228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TR" sz="850" b="1">
                  <a:solidFill>
                    <a:srgbClr val="6F786A"/>
                  </a:solidFill>
                  <a:latin typeface="Arial"/>
                  <a:ea typeface="Arial"/>
                  <a:cs typeface="Arial"/>
                  <a:sym typeface="Arial"/>
                </a:rPr>
                <a:t>CO-ADAPT | Nature-Based Solutions Seminar</a:t>
              </a:r>
              <a:endParaRPr sz="850" b="1">
                <a:solidFill>
                  <a:srgbClr val="6F786A"/>
                </a:solidFill>
                <a:latin typeface="Arial"/>
                <a:ea typeface="Arial"/>
                <a:cs typeface="Arial"/>
                <a:sym typeface="Arial"/>
              </a:endParaRPr>
            </a:p>
          </p:txBody>
        </p:sp>
        <p:sp>
          <p:nvSpPr>
            <p:cNvPr id="33" name="Google Shape;33;g3ef288c4401_2_0"/>
            <p:cNvSpPr txBox="1"/>
            <p:nvPr/>
          </p:nvSpPr>
          <p:spPr>
            <a:xfrm>
              <a:off x="0" y="257175"/>
              <a:ext cx="74961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TR" sz="3200" b="1">
                  <a:solidFill>
                    <a:srgbClr val="183B2D"/>
                  </a:solidFill>
                  <a:latin typeface="Arial"/>
                  <a:ea typeface="Arial"/>
                  <a:cs typeface="Arial"/>
                  <a:sym typeface="Arial"/>
                </a:rPr>
                <a:t>Moment of Reflection</a:t>
              </a:r>
              <a:endParaRPr sz="3200" b="1">
                <a:solidFill>
                  <a:srgbClr val="183B2D"/>
                </a:solidFill>
                <a:latin typeface="Arial"/>
                <a:ea typeface="Arial"/>
                <a:cs typeface="Arial"/>
                <a:sym typeface="Arial"/>
              </a:endParaRPr>
            </a:p>
          </p:txBody>
        </p:sp>
        <p:cxnSp>
          <p:nvCxnSpPr>
            <p:cNvPr id="34" name="Google Shape;34;g3ef288c4401_2_0"/>
            <p:cNvCxnSpPr/>
            <p:nvPr/>
          </p:nvCxnSpPr>
          <p:spPr>
            <a:xfrm>
              <a:off x="0" y="809625"/>
              <a:ext cx="2829000" cy="0"/>
            </a:xfrm>
            <a:prstGeom prst="straightConnector1">
              <a:avLst/>
            </a:prstGeom>
            <a:solidFill>
              <a:srgbClr val="FFFFFF"/>
            </a:solidFill>
            <a:ln w="24775" cap="flat" cmpd="sng">
              <a:solidFill>
                <a:srgbClr val="7FB539"/>
              </a:solidFill>
              <a:prstDash val="solid"/>
              <a:round/>
              <a:headEnd type="none" w="sm" len="sm"/>
              <a:tailEnd type="none" w="sm" len="sm"/>
            </a:ln>
          </p:spPr>
        </p:cxnSp>
      </p:grpSp>
      <p:grpSp>
        <p:nvGrpSpPr>
          <p:cNvPr id="35" name="Google Shape;35;g3ef288c4401_2_0"/>
          <p:cNvGrpSpPr/>
          <p:nvPr/>
        </p:nvGrpSpPr>
        <p:grpSpPr>
          <a:xfrm>
            <a:off x="5905500" y="1524000"/>
            <a:ext cx="5715000" cy="3810000"/>
            <a:chOff x="0" y="0"/>
            <a:chExt cx="5715000" cy="3810000"/>
          </a:xfrm>
        </p:grpSpPr>
        <p:sp>
          <p:nvSpPr>
            <p:cNvPr id="36" name="Google Shape;36;g3ef288c4401_2_0"/>
            <p:cNvSpPr/>
            <p:nvPr/>
          </p:nvSpPr>
          <p:spPr>
            <a:xfrm>
              <a:off x="0" y="0"/>
              <a:ext cx="5715000" cy="3810000"/>
            </a:xfrm>
            <a:prstGeom prst="roundRect">
              <a:avLst>
                <a:gd name="adj" fmla="val 3750"/>
              </a:avLst>
            </a:prstGeom>
            <a:solidFill>
              <a:srgbClr val="E7F1DA">
                <a:alpha val="5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 name="Google Shape;37;g3ef288c4401_2_0"/>
            <p:cNvSpPr txBox="1"/>
            <p:nvPr/>
          </p:nvSpPr>
          <p:spPr>
            <a:xfrm>
              <a:off x="381000" y="0"/>
              <a:ext cx="4953000" cy="3810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TR" sz="3600" b="1">
                  <a:solidFill>
                    <a:srgbClr val="183B2D"/>
                  </a:solidFill>
                  <a:latin typeface="Arial"/>
                  <a:ea typeface="Arial"/>
                  <a:cs typeface="Arial"/>
                  <a:sym typeface="Arial"/>
                </a:rPr>
                <a:t>When was the last time nature surprised you?</a:t>
              </a:r>
              <a:endParaRPr sz="3600" b="1">
                <a:solidFill>
                  <a:srgbClr val="183B2D"/>
                </a:solidFill>
                <a:latin typeface="Arial"/>
                <a:ea typeface="Arial"/>
                <a:cs typeface="Arial"/>
                <a:sym typeface="Arial"/>
              </a:endParaRPr>
            </a:p>
          </p:txBody>
        </p:sp>
      </p:grpSp>
      <p:pic>
        <p:nvPicPr>
          <p:cNvPr id="38" name="Google Shape;38;g3ef288c4401_2_0"/>
          <p:cNvPicPr preferRelativeResize="0"/>
          <p:nvPr/>
        </p:nvPicPr>
        <p:blipFill rotWithShape="1">
          <a:blip r:embed="rId4">
            <a:alphaModFix/>
          </a:blip>
          <a:srcRect t="17608" b="17608"/>
          <a:stretch/>
        </p:blipFill>
        <p:spPr>
          <a:xfrm>
            <a:off x="666750" y="1524000"/>
            <a:ext cx="4762500" cy="3810000"/>
          </a:xfrm>
          <a:prstGeom prst="rect">
            <a:avLst/>
          </a:prstGeom>
          <a:noFill/>
          <a:ln>
            <a:noFill/>
          </a:ln>
        </p:spPr>
      </p:pic>
      <p:sp>
        <p:nvSpPr>
          <p:cNvPr id="39" name="Google Shape;39;g3ef288c4401_2_0"/>
          <p:cNvSpPr txBox="1"/>
          <p:nvPr/>
        </p:nvSpPr>
        <p:spPr>
          <a:xfrm>
            <a:off x="666750" y="5524500"/>
            <a:ext cx="5715000" cy="169200"/>
          </a:xfrm>
          <a:prstGeom prst="rect">
            <a:avLst/>
          </a:prstGeom>
          <a:solidFill>
            <a:srgbClr val="000000">
              <a:alpha val="0"/>
            </a:srgbClr>
          </a:solidFill>
          <a:ln>
            <a:noFill/>
          </a:ln>
        </p:spPr>
        <p:txBody>
          <a:bodyPr spcFirstLastPara="1" wrap="square" lIns="0" tIns="0" rIns="0" bIns="0" anchor="t" anchorCtr="0">
            <a:spAutoFit/>
          </a:bodyPr>
          <a:lstStyle/>
          <a:p>
            <a:pPr marL="0" lvl="0" indent="0" algn="l" rtl="0">
              <a:spcBef>
                <a:spcPts val="0"/>
              </a:spcBef>
              <a:spcAft>
                <a:spcPts val="0"/>
              </a:spcAft>
              <a:buNone/>
            </a:pPr>
            <a:r>
              <a:rPr lang="en-TR" sz="1100" b="0">
                <a:solidFill>
                  <a:srgbClr val="6F786A"/>
                </a:solidFill>
                <a:latin typeface="Arial"/>
                <a:ea typeface="Arial"/>
                <a:cs typeface="Arial"/>
                <a:sym typeface="Arial"/>
              </a:rPr>
              <a:t>Artwork and image by Michael Pederson / @miguelmarquezoutside</a:t>
            </a:r>
            <a:endParaRPr sz="1100" b="0">
              <a:solidFill>
                <a:srgbClr val="6F786A"/>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44"/>
        <p:cNvGrpSpPr/>
        <p:nvPr/>
      </p:nvGrpSpPr>
      <p:grpSpPr>
        <a:xfrm>
          <a:off x="0" y="0"/>
          <a:ext cx="0" cy="0"/>
          <a:chOff x="0" y="0"/>
          <a:chExt cx="0" cy="0"/>
        </a:xfrm>
      </p:grpSpPr>
      <p:sp>
        <p:nvSpPr>
          <p:cNvPr id="45" name="Google Shape;45;p2"/>
          <p:cNvSpPr/>
          <p:nvPr/>
        </p:nvSpPr>
        <p:spPr>
          <a:xfrm>
            <a:off x="0" y="0"/>
            <a:ext cx="12191700"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48" name="Google Shape;48;p2"/>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About IEC </a:t>
            </a:r>
            <a:endParaRPr sz="2600">
              <a:solidFill>
                <a:schemeClr val="dk1"/>
              </a:solidFill>
              <a:latin typeface="Arial"/>
              <a:ea typeface="Arial"/>
              <a:cs typeface="Arial"/>
              <a:sym typeface="Arial"/>
            </a:endParaRPr>
          </a:p>
        </p:txBody>
      </p:sp>
      <p:cxnSp>
        <p:nvCxnSpPr>
          <p:cNvPr id="49" name="Google Shape;49;p2"/>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50" name="Google Shape;50;p2"/>
          <p:cNvSpPr/>
          <p:nvPr/>
        </p:nvSpPr>
        <p:spPr>
          <a:xfrm>
            <a:off x="749808" y="1325880"/>
            <a:ext cx="5212080" cy="749808"/>
          </a:xfrm>
          <a:prstGeom prst="rect">
            <a:avLst/>
          </a:prstGeom>
          <a:noFill/>
          <a:ln>
            <a:noFill/>
          </a:ln>
        </p:spPr>
        <p:txBody>
          <a:bodyPr spcFirstLastPara="1" wrap="square" lIns="750" tIns="750" rIns="750" bIns="750" anchor="t" anchorCtr="0">
            <a:normAutofit/>
          </a:bodyPr>
          <a:lstStyle/>
          <a:p>
            <a:pPr marL="0" marR="0" lvl="0" indent="0" algn="l" rtl="0">
              <a:spcBef>
                <a:spcPts val="0"/>
              </a:spcBef>
              <a:spcAft>
                <a:spcPts val="0"/>
              </a:spcAft>
              <a:buClr>
                <a:srgbClr val="183B2D"/>
              </a:buClr>
              <a:buSzPts val="2400"/>
              <a:buFont typeface="Arial"/>
              <a:buNone/>
            </a:pPr>
            <a:r>
              <a:rPr lang="en-TR" sz="2400" b="1">
                <a:solidFill>
                  <a:srgbClr val="183B2D"/>
                </a:solidFill>
                <a:latin typeface="Arial"/>
                <a:ea typeface="Arial"/>
                <a:cs typeface="Arial"/>
                <a:sym typeface="Arial"/>
              </a:rPr>
              <a:t>Innovative Education Center</a:t>
            </a:r>
            <a:endParaRPr sz="2400">
              <a:solidFill>
                <a:schemeClr val="dk1"/>
              </a:solidFill>
              <a:latin typeface="Arial"/>
              <a:ea typeface="Arial"/>
              <a:cs typeface="Arial"/>
              <a:sym typeface="Arial"/>
            </a:endParaRPr>
          </a:p>
          <a:p>
            <a:pPr marL="0" marR="0" lvl="0" indent="0" algn="l" rtl="0">
              <a:spcBef>
                <a:spcPts val="0"/>
              </a:spcBef>
              <a:spcAft>
                <a:spcPts val="0"/>
              </a:spcAft>
              <a:buClr>
                <a:srgbClr val="183B2D"/>
              </a:buClr>
              <a:buSzPts val="2400"/>
              <a:buFont typeface="Arial"/>
              <a:buNone/>
            </a:pPr>
            <a:endParaRPr sz="2400">
              <a:solidFill>
                <a:schemeClr val="dk1"/>
              </a:solidFill>
              <a:latin typeface="Arial"/>
              <a:ea typeface="Arial"/>
              <a:cs typeface="Arial"/>
              <a:sym typeface="Arial"/>
            </a:endParaRPr>
          </a:p>
        </p:txBody>
      </p:sp>
      <p:sp>
        <p:nvSpPr>
          <p:cNvPr id="51" name="Google Shape;51;p2"/>
          <p:cNvSpPr/>
          <p:nvPr/>
        </p:nvSpPr>
        <p:spPr>
          <a:xfrm>
            <a:off x="822960" y="2423160"/>
            <a:ext cx="3935307" cy="2011680"/>
          </a:xfrm>
          <a:prstGeom prst="rect">
            <a:avLst/>
          </a:prstGeom>
          <a:noFill/>
          <a:ln>
            <a:noFill/>
          </a:ln>
        </p:spPr>
        <p:txBody>
          <a:bodyPr spcFirstLastPara="1" wrap="square" lIns="500" tIns="500" rIns="500" bIns="500" anchor="ctr" anchorCtr="0">
            <a:normAutofit/>
          </a:bodyPr>
          <a:lstStyle/>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Vienna-based non-profit NGO</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Creates sustainable impact through education and community action</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Promotes resilience, equality and healthy lifestyles</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Works with green entrepreneurship, active citizenship and climate resilience</a:t>
            </a:r>
            <a:endParaRPr sz="1600">
              <a:solidFill>
                <a:schemeClr val="dk1"/>
              </a:solidFill>
              <a:latin typeface="Arial"/>
              <a:ea typeface="Arial"/>
              <a:cs typeface="Arial"/>
              <a:sym typeface="Arial"/>
            </a:endParaRPr>
          </a:p>
        </p:txBody>
      </p:sp>
      <p:sp>
        <p:nvSpPr>
          <p:cNvPr id="52" name="Google Shape;52;p2"/>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3</a:t>
            </a:fld>
            <a:endParaRPr sz="1200">
              <a:solidFill>
                <a:srgbClr val="7B8A6F"/>
              </a:solidFill>
              <a:latin typeface="Arial"/>
              <a:ea typeface="Arial"/>
              <a:cs typeface="Arial"/>
              <a:sym typeface="Arial"/>
            </a:endParaRPr>
          </a:p>
        </p:txBody>
      </p:sp>
      <p:pic>
        <p:nvPicPr>
          <p:cNvPr id="53" name="Google Shape;53;p2" descr="No photo description available."/>
          <p:cNvPicPr preferRelativeResize="0"/>
          <p:nvPr/>
        </p:nvPicPr>
        <p:blipFill rotWithShape="1">
          <a:blip r:embed="rId3">
            <a:alphaModFix/>
          </a:blip>
          <a:srcRect l="6862"/>
          <a:stretch/>
        </p:blipFill>
        <p:spPr>
          <a:xfrm>
            <a:off x="8863599" y="1229927"/>
            <a:ext cx="2974971" cy="2395618"/>
          </a:xfrm>
          <a:prstGeom prst="rect">
            <a:avLst/>
          </a:prstGeom>
          <a:noFill/>
          <a:ln>
            <a:noFill/>
          </a:ln>
        </p:spPr>
      </p:pic>
      <p:pic>
        <p:nvPicPr>
          <p:cNvPr id="54" name="Google Shape;54;p2" descr="No photo description available."/>
          <p:cNvPicPr preferRelativeResize="0"/>
          <p:nvPr/>
        </p:nvPicPr>
        <p:blipFill rotWithShape="1">
          <a:blip r:embed="rId4">
            <a:alphaModFix/>
          </a:blip>
          <a:srcRect/>
          <a:stretch/>
        </p:blipFill>
        <p:spPr>
          <a:xfrm>
            <a:off x="5395249" y="3728620"/>
            <a:ext cx="3276756" cy="2457566"/>
          </a:xfrm>
          <a:prstGeom prst="rect">
            <a:avLst/>
          </a:prstGeom>
          <a:noFill/>
          <a:ln>
            <a:noFill/>
          </a:ln>
        </p:spPr>
      </p:pic>
      <p:pic>
        <p:nvPicPr>
          <p:cNvPr id="55" name="Google Shape;55;p2" descr="No photo description available."/>
          <p:cNvPicPr preferRelativeResize="0"/>
          <p:nvPr/>
        </p:nvPicPr>
        <p:blipFill rotWithShape="1">
          <a:blip r:embed="rId5">
            <a:alphaModFix/>
          </a:blip>
          <a:srcRect/>
          <a:stretch/>
        </p:blipFill>
        <p:spPr>
          <a:xfrm>
            <a:off x="5416635" y="1245167"/>
            <a:ext cx="3294601" cy="2346681"/>
          </a:xfrm>
          <a:prstGeom prst="rect">
            <a:avLst/>
          </a:prstGeom>
          <a:noFill/>
          <a:ln>
            <a:noFill/>
          </a:ln>
        </p:spPr>
      </p:pic>
      <p:pic>
        <p:nvPicPr>
          <p:cNvPr id="56" name="Google Shape;56;p2" descr="No photo description available."/>
          <p:cNvPicPr preferRelativeResize="0"/>
          <p:nvPr/>
        </p:nvPicPr>
        <p:blipFill rotWithShape="1">
          <a:blip r:embed="rId6">
            <a:alphaModFix/>
          </a:blip>
          <a:srcRect l="28125"/>
          <a:stretch/>
        </p:blipFill>
        <p:spPr>
          <a:xfrm>
            <a:off x="8863600" y="3728620"/>
            <a:ext cx="2974971" cy="2457566"/>
          </a:xfrm>
          <a:prstGeom prst="rect">
            <a:avLst/>
          </a:prstGeom>
          <a:noFill/>
          <a:ln>
            <a:noFill/>
          </a:ln>
        </p:spPr>
      </p:pic>
      <p:sp>
        <p:nvSpPr>
          <p:cNvPr id="57" name="Google Shape;57;p2"/>
          <p:cNvSpPr txBox="1"/>
          <p:nvPr/>
        </p:nvSpPr>
        <p:spPr>
          <a:xfrm>
            <a:off x="9704725" y="6186175"/>
            <a:ext cx="1917300" cy="3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TR"/>
              <a:t>www.zentrumib.org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62"/>
        <p:cNvGrpSpPr/>
        <p:nvPr/>
      </p:nvGrpSpPr>
      <p:grpSpPr>
        <a:xfrm>
          <a:off x="0" y="0"/>
          <a:ext cx="0" cy="0"/>
          <a:chOff x="0" y="0"/>
          <a:chExt cx="0" cy="0"/>
        </a:xfrm>
      </p:grpSpPr>
      <p:sp>
        <p:nvSpPr>
          <p:cNvPr id="63" name="Google Shape;63;p3"/>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65" name="Google Shape;65;p3"/>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Why Nature-Based Solutions?</a:t>
            </a:r>
            <a:endParaRPr sz="2600">
              <a:solidFill>
                <a:schemeClr val="dk1"/>
              </a:solidFill>
              <a:latin typeface="Arial"/>
              <a:ea typeface="Arial"/>
              <a:cs typeface="Arial"/>
              <a:sym typeface="Arial"/>
            </a:endParaRPr>
          </a:p>
        </p:txBody>
      </p:sp>
      <p:cxnSp>
        <p:nvCxnSpPr>
          <p:cNvPr id="66" name="Google Shape;66;p3"/>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67" name="Google Shape;67;p3"/>
          <p:cNvSpPr/>
          <p:nvPr/>
        </p:nvSpPr>
        <p:spPr>
          <a:xfrm>
            <a:off x="685800" y="1417320"/>
            <a:ext cx="5394960" cy="548640"/>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Clr>
                <a:srgbClr val="183B2D"/>
              </a:buClr>
              <a:buSzPts val="2400"/>
              <a:buFont typeface="Arial"/>
              <a:buNone/>
            </a:pPr>
            <a:r>
              <a:rPr lang="en-TR" sz="2400" b="1">
                <a:solidFill>
                  <a:srgbClr val="183B2D"/>
                </a:solidFill>
                <a:latin typeface="Arial"/>
                <a:ea typeface="Arial"/>
                <a:cs typeface="Arial"/>
                <a:sym typeface="Arial"/>
              </a:rPr>
              <a:t>Cities are facing overlapping pressures that cannot be solved by concrete alone.</a:t>
            </a:r>
            <a:endParaRPr sz="2400">
              <a:solidFill>
                <a:schemeClr val="dk1"/>
              </a:solidFill>
              <a:latin typeface="Arial"/>
              <a:ea typeface="Arial"/>
              <a:cs typeface="Arial"/>
              <a:sym typeface="Arial"/>
            </a:endParaRPr>
          </a:p>
        </p:txBody>
      </p:sp>
      <p:sp>
        <p:nvSpPr>
          <p:cNvPr id="68" name="Google Shape;68;p3"/>
          <p:cNvSpPr/>
          <p:nvPr/>
        </p:nvSpPr>
        <p:spPr>
          <a:xfrm>
            <a:off x="731520" y="2760928"/>
            <a:ext cx="2651760" cy="960120"/>
          </a:xfrm>
          <a:prstGeom prst="roundRect">
            <a:avLst>
              <a:gd name="adj" fmla="val 5714"/>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932688" y="2934664"/>
            <a:ext cx="2286000" cy="228600"/>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Heat waves</a:t>
            </a:r>
            <a:endParaRPr sz="1600">
              <a:solidFill>
                <a:schemeClr val="dk1"/>
              </a:solidFill>
              <a:latin typeface="Arial"/>
              <a:ea typeface="Arial"/>
              <a:cs typeface="Arial"/>
              <a:sym typeface="Arial"/>
            </a:endParaRPr>
          </a:p>
        </p:txBody>
      </p:sp>
      <p:sp>
        <p:nvSpPr>
          <p:cNvPr id="70" name="Google Shape;70;p3"/>
          <p:cNvSpPr/>
          <p:nvPr/>
        </p:nvSpPr>
        <p:spPr>
          <a:xfrm>
            <a:off x="932688" y="3245560"/>
            <a:ext cx="2240280" cy="320040"/>
          </a:xfrm>
          <a:prstGeom prst="rect">
            <a:avLst/>
          </a:prstGeom>
          <a:noFill/>
          <a:ln>
            <a:noFill/>
          </a:ln>
        </p:spPr>
        <p:txBody>
          <a:bodyPr spcFirstLastPara="1" wrap="square" lIns="750" tIns="750" rIns="750" bIns="750" anchor="t" anchorCtr="0">
            <a:normAutofit/>
          </a:bodyPr>
          <a:lstStyle/>
          <a:p>
            <a:pPr marL="0" marR="0" lvl="0" indent="0" algn="l" rtl="0">
              <a:lnSpc>
                <a:spcPct val="80000"/>
              </a:lnSpc>
              <a:spcBef>
                <a:spcPts val="0"/>
              </a:spcBef>
              <a:spcAft>
                <a:spcPts val="0"/>
              </a:spcAft>
              <a:buClr>
                <a:srgbClr val="202820"/>
              </a:buClr>
              <a:buSzPts val="1156"/>
              <a:buFont typeface="Arial"/>
              <a:buNone/>
            </a:pPr>
            <a:r>
              <a:rPr lang="en-TR" sz="1156">
                <a:solidFill>
                  <a:srgbClr val="202820"/>
                </a:solidFill>
                <a:latin typeface="Arial"/>
                <a:ea typeface="Arial"/>
                <a:cs typeface="Arial"/>
                <a:sym typeface="Arial"/>
              </a:rPr>
              <a:t>More shade, cooling and evapotranspiration</a:t>
            </a:r>
            <a:endParaRPr sz="1156">
              <a:solidFill>
                <a:schemeClr val="dk1"/>
              </a:solidFill>
              <a:latin typeface="Arial"/>
              <a:ea typeface="Arial"/>
              <a:cs typeface="Arial"/>
              <a:sym typeface="Arial"/>
            </a:endParaRPr>
          </a:p>
        </p:txBody>
      </p:sp>
      <p:sp>
        <p:nvSpPr>
          <p:cNvPr id="71" name="Google Shape;71;p3"/>
          <p:cNvSpPr/>
          <p:nvPr/>
        </p:nvSpPr>
        <p:spPr>
          <a:xfrm>
            <a:off x="3703320" y="2760928"/>
            <a:ext cx="2651760" cy="960120"/>
          </a:xfrm>
          <a:prstGeom prst="roundRect">
            <a:avLst>
              <a:gd name="adj" fmla="val 5714"/>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3904488" y="2934664"/>
            <a:ext cx="2286000" cy="228600"/>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Heavy rain</a:t>
            </a:r>
            <a:endParaRPr sz="1600">
              <a:solidFill>
                <a:schemeClr val="dk1"/>
              </a:solidFill>
              <a:latin typeface="Arial"/>
              <a:ea typeface="Arial"/>
              <a:cs typeface="Arial"/>
              <a:sym typeface="Arial"/>
            </a:endParaRPr>
          </a:p>
        </p:txBody>
      </p:sp>
      <p:sp>
        <p:nvSpPr>
          <p:cNvPr id="73" name="Google Shape;73;p3"/>
          <p:cNvSpPr/>
          <p:nvPr/>
        </p:nvSpPr>
        <p:spPr>
          <a:xfrm>
            <a:off x="3904488" y="3245560"/>
            <a:ext cx="2240280" cy="320040"/>
          </a:xfrm>
          <a:prstGeom prst="rect">
            <a:avLst/>
          </a:prstGeom>
          <a:noFill/>
          <a:ln>
            <a:noFill/>
          </a:ln>
        </p:spPr>
        <p:txBody>
          <a:bodyPr spcFirstLastPara="1" wrap="square" lIns="750" tIns="750" rIns="750" bIns="750" anchor="t" anchorCtr="0">
            <a:normAutofit/>
          </a:bodyPr>
          <a:lstStyle/>
          <a:p>
            <a:pPr marL="0" marR="0" lvl="0" indent="0" algn="l" rtl="0">
              <a:lnSpc>
                <a:spcPct val="80000"/>
              </a:lnSpc>
              <a:spcBef>
                <a:spcPts val="0"/>
              </a:spcBef>
              <a:spcAft>
                <a:spcPts val="0"/>
              </a:spcAft>
              <a:buClr>
                <a:srgbClr val="202820"/>
              </a:buClr>
              <a:buSzPts val="1156"/>
              <a:buFont typeface="Arial"/>
              <a:buNone/>
            </a:pPr>
            <a:r>
              <a:rPr lang="en-TR" sz="1156">
                <a:solidFill>
                  <a:srgbClr val="202820"/>
                </a:solidFill>
                <a:latin typeface="Arial"/>
                <a:ea typeface="Arial"/>
                <a:cs typeface="Arial"/>
                <a:sym typeface="Arial"/>
              </a:rPr>
              <a:t>Absorb, store and slowly release water</a:t>
            </a:r>
            <a:endParaRPr sz="1156">
              <a:solidFill>
                <a:schemeClr val="dk1"/>
              </a:solidFill>
              <a:latin typeface="Arial"/>
              <a:ea typeface="Arial"/>
              <a:cs typeface="Arial"/>
              <a:sym typeface="Arial"/>
            </a:endParaRPr>
          </a:p>
        </p:txBody>
      </p:sp>
      <p:sp>
        <p:nvSpPr>
          <p:cNvPr id="74" name="Google Shape;74;p3"/>
          <p:cNvSpPr/>
          <p:nvPr/>
        </p:nvSpPr>
        <p:spPr>
          <a:xfrm>
            <a:off x="731520" y="3995368"/>
            <a:ext cx="2651760" cy="960120"/>
          </a:xfrm>
          <a:prstGeom prst="roundRect">
            <a:avLst>
              <a:gd name="adj" fmla="val 5714"/>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932688" y="4169104"/>
            <a:ext cx="2286000" cy="228600"/>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Biodiversity loss</a:t>
            </a:r>
            <a:endParaRPr sz="1600">
              <a:solidFill>
                <a:schemeClr val="dk1"/>
              </a:solidFill>
              <a:latin typeface="Arial"/>
              <a:ea typeface="Arial"/>
              <a:cs typeface="Arial"/>
              <a:sym typeface="Arial"/>
            </a:endParaRPr>
          </a:p>
        </p:txBody>
      </p:sp>
      <p:sp>
        <p:nvSpPr>
          <p:cNvPr id="76" name="Google Shape;76;p3"/>
          <p:cNvSpPr/>
          <p:nvPr/>
        </p:nvSpPr>
        <p:spPr>
          <a:xfrm>
            <a:off x="932688" y="4480000"/>
            <a:ext cx="2240280" cy="320040"/>
          </a:xfrm>
          <a:prstGeom prst="rect">
            <a:avLst/>
          </a:prstGeom>
          <a:noFill/>
          <a:ln>
            <a:noFill/>
          </a:ln>
        </p:spPr>
        <p:txBody>
          <a:bodyPr spcFirstLastPara="1" wrap="square" lIns="750" tIns="750" rIns="750" bIns="750" anchor="t" anchorCtr="0">
            <a:normAutofit/>
          </a:bodyPr>
          <a:lstStyle/>
          <a:p>
            <a:pPr marL="0" marR="0" lvl="0" indent="0" algn="l" rtl="0">
              <a:lnSpc>
                <a:spcPct val="80000"/>
              </a:lnSpc>
              <a:spcBef>
                <a:spcPts val="0"/>
              </a:spcBef>
              <a:spcAft>
                <a:spcPts val="0"/>
              </a:spcAft>
              <a:buClr>
                <a:srgbClr val="202820"/>
              </a:buClr>
              <a:buSzPts val="1156"/>
              <a:buFont typeface="Arial"/>
              <a:buNone/>
            </a:pPr>
            <a:r>
              <a:rPr lang="en-TR" sz="1156">
                <a:solidFill>
                  <a:srgbClr val="202820"/>
                </a:solidFill>
                <a:latin typeface="Arial"/>
                <a:ea typeface="Arial"/>
                <a:cs typeface="Arial"/>
                <a:sym typeface="Arial"/>
              </a:rPr>
              <a:t>Create habitats and ecological corridors</a:t>
            </a:r>
            <a:endParaRPr sz="1156">
              <a:solidFill>
                <a:schemeClr val="dk1"/>
              </a:solidFill>
              <a:latin typeface="Arial"/>
              <a:ea typeface="Arial"/>
              <a:cs typeface="Arial"/>
              <a:sym typeface="Arial"/>
            </a:endParaRPr>
          </a:p>
        </p:txBody>
      </p:sp>
      <p:sp>
        <p:nvSpPr>
          <p:cNvPr id="77" name="Google Shape;77;p3"/>
          <p:cNvSpPr/>
          <p:nvPr/>
        </p:nvSpPr>
        <p:spPr>
          <a:xfrm>
            <a:off x="3703320" y="3995368"/>
            <a:ext cx="2651760" cy="960120"/>
          </a:xfrm>
          <a:prstGeom prst="roundRect">
            <a:avLst>
              <a:gd name="adj" fmla="val 5714"/>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3904488" y="4169104"/>
            <a:ext cx="2286000" cy="228600"/>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Social stress</a:t>
            </a:r>
            <a:endParaRPr sz="1600">
              <a:solidFill>
                <a:schemeClr val="dk1"/>
              </a:solidFill>
              <a:latin typeface="Arial"/>
              <a:ea typeface="Arial"/>
              <a:cs typeface="Arial"/>
              <a:sym typeface="Arial"/>
            </a:endParaRPr>
          </a:p>
        </p:txBody>
      </p:sp>
      <p:sp>
        <p:nvSpPr>
          <p:cNvPr id="79" name="Google Shape;79;p3"/>
          <p:cNvSpPr/>
          <p:nvPr/>
        </p:nvSpPr>
        <p:spPr>
          <a:xfrm>
            <a:off x="3904488" y="4480000"/>
            <a:ext cx="2240280" cy="320040"/>
          </a:xfrm>
          <a:prstGeom prst="rect">
            <a:avLst/>
          </a:prstGeom>
          <a:noFill/>
          <a:ln>
            <a:noFill/>
          </a:ln>
        </p:spPr>
        <p:txBody>
          <a:bodyPr spcFirstLastPara="1" wrap="square" lIns="750" tIns="750" rIns="750" bIns="750" anchor="t" anchorCtr="0">
            <a:normAutofit/>
          </a:bodyPr>
          <a:lstStyle/>
          <a:p>
            <a:pPr marL="0" marR="0" lvl="0" indent="0" algn="l" rtl="0">
              <a:lnSpc>
                <a:spcPct val="80000"/>
              </a:lnSpc>
              <a:spcBef>
                <a:spcPts val="0"/>
              </a:spcBef>
              <a:spcAft>
                <a:spcPts val="0"/>
              </a:spcAft>
              <a:buClr>
                <a:srgbClr val="202820"/>
              </a:buClr>
              <a:buSzPts val="1156"/>
              <a:buFont typeface="Arial"/>
              <a:buNone/>
            </a:pPr>
            <a:r>
              <a:rPr lang="en-TR" sz="1156">
                <a:solidFill>
                  <a:srgbClr val="202820"/>
                </a:solidFill>
                <a:latin typeface="Arial"/>
                <a:ea typeface="Arial"/>
                <a:cs typeface="Arial"/>
                <a:sym typeface="Arial"/>
              </a:rPr>
              <a:t>Make shared places healthier and more welcoming</a:t>
            </a:r>
            <a:endParaRPr sz="1156">
              <a:solidFill>
                <a:schemeClr val="dk1"/>
              </a:solidFill>
              <a:latin typeface="Arial"/>
              <a:ea typeface="Arial"/>
              <a:cs typeface="Arial"/>
              <a:sym typeface="Arial"/>
            </a:endParaRPr>
          </a:p>
        </p:txBody>
      </p:sp>
      <p:sp>
        <p:nvSpPr>
          <p:cNvPr id="80" name="Google Shape;80;p3"/>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4</a:t>
            </a:fld>
            <a:endParaRPr sz="1200">
              <a:solidFill>
                <a:srgbClr val="7B8A6F"/>
              </a:solidFill>
              <a:latin typeface="Arial"/>
              <a:ea typeface="Arial"/>
              <a:cs typeface="Arial"/>
              <a:sym typeface="Arial"/>
            </a:endParaRPr>
          </a:p>
        </p:txBody>
      </p:sp>
      <p:pic>
        <p:nvPicPr>
          <p:cNvPr id="81" name="Google Shape;81;p3" descr="extreme heat heatwaves"/>
          <p:cNvPicPr preferRelativeResize="0"/>
          <p:nvPr/>
        </p:nvPicPr>
        <p:blipFill rotWithShape="1">
          <a:blip r:embed="rId3">
            <a:alphaModFix/>
          </a:blip>
          <a:srcRect/>
          <a:stretch/>
        </p:blipFill>
        <p:spPr>
          <a:xfrm>
            <a:off x="6838235" y="2328173"/>
            <a:ext cx="3940973" cy="2627315"/>
          </a:xfrm>
          <a:prstGeom prst="rect">
            <a:avLst/>
          </a:prstGeom>
          <a:noFill/>
          <a:ln>
            <a:noFill/>
          </a:ln>
        </p:spPr>
      </p:pic>
      <p:pic>
        <p:nvPicPr>
          <p:cNvPr id="82" name="Google Shape;82;p3"/>
          <p:cNvPicPr preferRelativeResize="0"/>
          <p:nvPr/>
        </p:nvPicPr>
        <p:blipFill>
          <a:blip r:embed="rId4">
            <a:alphaModFix/>
          </a:blip>
          <a:stretch>
            <a:fillRect/>
          </a:stretch>
        </p:blipFill>
        <p:spPr>
          <a:xfrm>
            <a:off x="2758973" y="2531969"/>
            <a:ext cx="624300" cy="609781"/>
          </a:xfrm>
          <a:prstGeom prst="rect">
            <a:avLst/>
          </a:prstGeom>
          <a:noFill/>
          <a:ln>
            <a:noFill/>
          </a:ln>
        </p:spPr>
      </p:pic>
      <p:pic>
        <p:nvPicPr>
          <p:cNvPr id="83" name="Google Shape;83;p3"/>
          <p:cNvPicPr preferRelativeResize="0"/>
          <p:nvPr/>
        </p:nvPicPr>
        <p:blipFill>
          <a:blip r:embed="rId5">
            <a:alphaModFix/>
          </a:blip>
          <a:stretch>
            <a:fillRect/>
          </a:stretch>
        </p:blipFill>
        <p:spPr>
          <a:xfrm>
            <a:off x="5761674" y="2434661"/>
            <a:ext cx="668650" cy="653100"/>
          </a:xfrm>
          <a:prstGeom prst="rect">
            <a:avLst/>
          </a:prstGeom>
          <a:noFill/>
          <a:ln>
            <a:noFill/>
          </a:ln>
        </p:spPr>
      </p:pic>
      <p:pic>
        <p:nvPicPr>
          <p:cNvPr id="84" name="Google Shape;84;p3"/>
          <p:cNvPicPr preferRelativeResize="0"/>
          <p:nvPr/>
        </p:nvPicPr>
        <p:blipFill>
          <a:blip r:embed="rId6">
            <a:alphaModFix/>
          </a:blip>
          <a:stretch>
            <a:fillRect/>
          </a:stretch>
        </p:blipFill>
        <p:spPr>
          <a:xfrm>
            <a:off x="2791209" y="3826220"/>
            <a:ext cx="559822" cy="548625"/>
          </a:xfrm>
          <a:prstGeom prst="rect">
            <a:avLst/>
          </a:prstGeom>
          <a:solidFill>
            <a:srgbClr val="E7F1DA"/>
          </a:solidFill>
          <a:ln w="12700" cap="flat" cmpd="sng">
            <a:solidFill>
              <a:srgbClr val="E7F1DA"/>
            </a:solidFill>
            <a:prstDash val="solid"/>
            <a:round/>
            <a:headEnd type="none" w="sm" len="sm"/>
            <a:tailEnd type="none" w="sm" len="sm"/>
          </a:ln>
        </p:spPr>
      </p:pic>
      <p:pic>
        <p:nvPicPr>
          <p:cNvPr id="85" name="Google Shape;85;p3"/>
          <p:cNvPicPr preferRelativeResize="0"/>
          <p:nvPr/>
        </p:nvPicPr>
        <p:blipFill>
          <a:blip r:embed="rId7">
            <a:alphaModFix/>
          </a:blip>
          <a:stretch>
            <a:fillRect/>
          </a:stretch>
        </p:blipFill>
        <p:spPr>
          <a:xfrm>
            <a:off x="5783850" y="3788375"/>
            <a:ext cx="624300" cy="624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90"/>
        <p:cNvGrpSpPr/>
        <p:nvPr/>
      </p:nvGrpSpPr>
      <p:grpSpPr>
        <a:xfrm>
          <a:off x="0" y="0"/>
          <a:ext cx="0" cy="0"/>
          <a:chOff x="0" y="0"/>
          <a:chExt cx="0" cy="0"/>
        </a:xfrm>
      </p:grpSpPr>
      <p:sp>
        <p:nvSpPr>
          <p:cNvPr id="91" name="Google Shape;91;p4"/>
          <p:cNvSpPr/>
          <p:nvPr/>
        </p:nvSpPr>
        <p:spPr>
          <a:xfrm>
            <a:off x="0" y="0"/>
            <a:ext cx="164700"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a:off x="502920" y="310896"/>
            <a:ext cx="603510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93" name="Google Shape;93;p4"/>
          <p:cNvSpPr/>
          <p:nvPr/>
        </p:nvSpPr>
        <p:spPr>
          <a:xfrm>
            <a:off x="502920" y="566928"/>
            <a:ext cx="7498200" cy="475500"/>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What Are Nature-based Solutions?</a:t>
            </a:r>
            <a:endParaRPr sz="2600">
              <a:solidFill>
                <a:schemeClr val="dk1"/>
              </a:solidFill>
              <a:latin typeface="Arial"/>
              <a:ea typeface="Arial"/>
              <a:cs typeface="Arial"/>
              <a:sym typeface="Arial"/>
            </a:endParaRPr>
          </a:p>
        </p:txBody>
      </p:sp>
      <p:cxnSp>
        <p:nvCxnSpPr>
          <p:cNvPr id="94" name="Google Shape;94;p4"/>
          <p:cNvCxnSpPr/>
          <p:nvPr/>
        </p:nvCxnSpPr>
        <p:spPr>
          <a:xfrm>
            <a:off x="502920" y="1115568"/>
            <a:ext cx="2834700" cy="0"/>
          </a:xfrm>
          <a:prstGeom prst="straightConnector1">
            <a:avLst/>
          </a:prstGeom>
          <a:noFill/>
          <a:ln w="25400" cap="flat" cmpd="sng">
            <a:solidFill>
              <a:srgbClr val="7FB539"/>
            </a:solidFill>
            <a:prstDash val="solid"/>
            <a:round/>
            <a:headEnd type="none" w="sm" len="sm"/>
            <a:tailEnd type="none" w="sm" len="sm"/>
          </a:ln>
        </p:spPr>
      </p:cxnSp>
      <p:sp>
        <p:nvSpPr>
          <p:cNvPr id="95" name="Google Shape;95;p4"/>
          <p:cNvSpPr txBox="1">
            <a:spLocks noGrp="1"/>
          </p:cNvSpPr>
          <p:nvPr>
            <p:ph type="sldNum" idx="4294967295"/>
          </p:nvPr>
        </p:nvSpPr>
        <p:spPr>
          <a:xfrm>
            <a:off x="11064240" y="6492240"/>
            <a:ext cx="8001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5</a:t>
            </a:fld>
            <a:endParaRPr sz="1200">
              <a:solidFill>
                <a:srgbClr val="7B8A6F"/>
              </a:solidFill>
              <a:latin typeface="Arial"/>
              <a:ea typeface="Arial"/>
              <a:cs typeface="Arial"/>
              <a:sym typeface="Arial"/>
            </a:endParaRPr>
          </a:p>
        </p:txBody>
      </p:sp>
      <p:pic>
        <p:nvPicPr>
          <p:cNvPr id="96" name="Google Shape;96;p4"/>
          <p:cNvPicPr preferRelativeResize="0"/>
          <p:nvPr/>
        </p:nvPicPr>
        <p:blipFill rotWithShape="1">
          <a:blip r:embed="rId3">
            <a:alphaModFix/>
          </a:blip>
          <a:srcRect t="7140" b="7148"/>
          <a:stretch/>
        </p:blipFill>
        <p:spPr>
          <a:xfrm>
            <a:off x="731520" y="2286000"/>
            <a:ext cx="3333900" cy="1905000"/>
          </a:xfrm>
          <a:prstGeom prst="rect">
            <a:avLst/>
          </a:prstGeom>
          <a:noFill/>
          <a:ln>
            <a:noFill/>
          </a:ln>
        </p:spPr>
      </p:pic>
      <p:sp>
        <p:nvSpPr>
          <p:cNvPr id="97" name="Google Shape;97;p4"/>
          <p:cNvSpPr txBox="1"/>
          <p:nvPr/>
        </p:nvSpPr>
        <p:spPr>
          <a:xfrm>
            <a:off x="731520" y="4286250"/>
            <a:ext cx="33339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TR" sz="1400" b="1">
                <a:solidFill>
                  <a:srgbClr val="183B2D"/>
                </a:solidFill>
                <a:latin typeface="Arial"/>
                <a:ea typeface="Arial"/>
                <a:cs typeface="Arial"/>
                <a:sym typeface="Arial"/>
              </a:rPr>
              <a:t>Urban trees and cool streets</a:t>
            </a:r>
            <a:endParaRPr sz="1400" b="1">
              <a:solidFill>
                <a:srgbClr val="183B2D"/>
              </a:solidFill>
              <a:latin typeface="Arial"/>
              <a:ea typeface="Arial"/>
              <a:cs typeface="Arial"/>
              <a:sym typeface="Arial"/>
            </a:endParaRPr>
          </a:p>
        </p:txBody>
      </p:sp>
      <p:pic>
        <p:nvPicPr>
          <p:cNvPr id="98" name="Google Shape;98;p4"/>
          <p:cNvPicPr preferRelativeResize="0"/>
          <p:nvPr/>
        </p:nvPicPr>
        <p:blipFill rotWithShape="1">
          <a:blip r:embed="rId4">
            <a:alphaModFix/>
          </a:blip>
          <a:srcRect t="21429" b="21429"/>
          <a:stretch/>
        </p:blipFill>
        <p:spPr>
          <a:xfrm>
            <a:off x="4430078" y="2286000"/>
            <a:ext cx="3333900" cy="1905000"/>
          </a:xfrm>
          <a:prstGeom prst="rect">
            <a:avLst/>
          </a:prstGeom>
          <a:noFill/>
          <a:ln>
            <a:noFill/>
          </a:ln>
        </p:spPr>
      </p:pic>
      <p:sp>
        <p:nvSpPr>
          <p:cNvPr id="99" name="Google Shape;99;p4"/>
          <p:cNvSpPr txBox="1"/>
          <p:nvPr/>
        </p:nvSpPr>
        <p:spPr>
          <a:xfrm>
            <a:off x="4430078" y="4286250"/>
            <a:ext cx="33339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TR" sz="1400" b="1">
                <a:solidFill>
                  <a:srgbClr val="183B2D"/>
                </a:solidFill>
                <a:latin typeface="Arial"/>
                <a:ea typeface="Arial"/>
                <a:cs typeface="Arial"/>
                <a:sym typeface="Arial"/>
              </a:rPr>
              <a:t>Rain gardens and bioswales</a:t>
            </a:r>
            <a:endParaRPr sz="1400" b="1">
              <a:solidFill>
                <a:srgbClr val="183B2D"/>
              </a:solidFill>
              <a:latin typeface="Arial"/>
              <a:ea typeface="Arial"/>
              <a:cs typeface="Arial"/>
              <a:sym typeface="Arial"/>
            </a:endParaRPr>
          </a:p>
        </p:txBody>
      </p:sp>
      <p:pic>
        <p:nvPicPr>
          <p:cNvPr id="100" name="Google Shape;100;p4"/>
          <p:cNvPicPr preferRelativeResize="0"/>
          <p:nvPr/>
        </p:nvPicPr>
        <p:blipFill rotWithShape="1">
          <a:blip r:embed="rId5">
            <a:alphaModFix/>
          </a:blip>
          <a:srcRect t="21429" b="21429"/>
          <a:stretch/>
        </p:blipFill>
        <p:spPr>
          <a:xfrm>
            <a:off x="8128635" y="2286000"/>
            <a:ext cx="3333900" cy="1905000"/>
          </a:xfrm>
          <a:prstGeom prst="rect">
            <a:avLst/>
          </a:prstGeom>
          <a:noFill/>
          <a:ln>
            <a:noFill/>
          </a:ln>
        </p:spPr>
      </p:pic>
      <p:sp>
        <p:nvSpPr>
          <p:cNvPr id="101" name="Google Shape;101;p4"/>
          <p:cNvSpPr txBox="1"/>
          <p:nvPr/>
        </p:nvSpPr>
        <p:spPr>
          <a:xfrm>
            <a:off x="8128635" y="4286250"/>
            <a:ext cx="33339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TR" sz="1400" b="1">
                <a:solidFill>
                  <a:srgbClr val="183B2D"/>
                </a:solidFill>
                <a:latin typeface="Arial"/>
                <a:ea typeface="Arial"/>
                <a:cs typeface="Arial"/>
                <a:sym typeface="Arial"/>
              </a:rPr>
              <a:t>Green roofs and facades</a:t>
            </a:r>
            <a:endParaRPr sz="1400" b="1">
              <a:solidFill>
                <a:srgbClr val="183B2D"/>
              </a:solidFill>
              <a:latin typeface="Arial"/>
              <a:ea typeface="Arial"/>
              <a:cs typeface="Arial"/>
              <a:sym typeface="Arial"/>
            </a:endParaRPr>
          </a:p>
        </p:txBody>
      </p:sp>
      <p:pic>
        <p:nvPicPr>
          <p:cNvPr id="102" name="Google Shape;102;p4"/>
          <p:cNvPicPr preferRelativeResize="0"/>
          <p:nvPr/>
        </p:nvPicPr>
        <p:blipFill rotWithShape="1">
          <a:blip r:embed="rId6">
            <a:alphaModFix/>
          </a:blip>
          <a:srcRect t="21429" b="21429"/>
          <a:stretch/>
        </p:blipFill>
        <p:spPr>
          <a:xfrm>
            <a:off x="731520" y="4762500"/>
            <a:ext cx="3333900" cy="1905000"/>
          </a:xfrm>
          <a:prstGeom prst="rect">
            <a:avLst/>
          </a:prstGeom>
          <a:noFill/>
          <a:ln>
            <a:noFill/>
          </a:ln>
        </p:spPr>
      </p:pic>
      <p:sp>
        <p:nvSpPr>
          <p:cNvPr id="103" name="Google Shape;103;p4"/>
          <p:cNvSpPr txBox="1"/>
          <p:nvPr/>
        </p:nvSpPr>
        <p:spPr>
          <a:xfrm>
            <a:off x="731520" y="6667500"/>
            <a:ext cx="3333900" cy="190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TR" sz="1190" b="1">
                <a:solidFill>
                  <a:srgbClr val="183B2D"/>
                </a:solidFill>
                <a:latin typeface="Arial"/>
                <a:ea typeface="Arial"/>
                <a:cs typeface="Arial"/>
                <a:sym typeface="Arial"/>
              </a:rPr>
              <a:t>Wetlands and retention areas</a:t>
            </a:r>
            <a:endParaRPr sz="1190" b="1">
              <a:solidFill>
                <a:srgbClr val="183B2D"/>
              </a:solidFill>
              <a:latin typeface="Arial"/>
              <a:ea typeface="Arial"/>
              <a:cs typeface="Arial"/>
              <a:sym typeface="Arial"/>
            </a:endParaRPr>
          </a:p>
        </p:txBody>
      </p:sp>
      <p:pic>
        <p:nvPicPr>
          <p:cNvPr id="104" name="Google Shape;104;p4"/>
          <p:cNvPicPr preferRelativeResize="0"/>
          <p:nvPr/>
        </p:nvPicPr>
        <p:blipFill rotWithShape="1">
          <a:blip r:embed="rId7">
            <a:alphaModFix/>
          </a:blip>
          <a:srcRect t="21429" b="21429"/>
          <a:stretch/>
        </p:blipFill>
        <p:spPr>
          <a:xfrm>
            <a:off x="4430078" y="4762500"/>
            <a:ext cx="3333900" cy="1905000"/>
          </a:xfrm>
          <a:prstGeom prst="rect">
            <a:avLst/>
          </a:prstGeom>
          <a:noFill/>
          <a:ln>
            <a:noFill/>
          </a:ln>
        </p:spPr>
      </p:pic>
      <p:sp>
        <p:nvSpPr>
          <p:cNvPr id="105" name="Google Shape;105;p4"/>
          <p:cNvSpPr txBox="1"/>
          <p:nvPr/>
        </p:nvSpPr>
        <p:spPr>
          <a:xfrm>
            <a:off x="4430078" y="6667500"/>
            <a:ext cx="3333900" cy="190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TR" sz="1190" b="1">
                <a:solidFill>
                  <a:srgbClr val="183B2D"/>
                </a:solidFill>
                <a:latin typeface="Arial"/>
                <a:ea typeface="Arial"/>
                <a:cs typeface="Arial"/>
                <a:sym typeface="Arial"/>
              </a:rPr>
              <a:t>Pocket parks</a:t>
            </a:r>
            <a:endParaRPr sz="1190" b="1">
              <a:solidFill>
                <a:srgbClr val="183B2D"/>
              </a:solidFill>
              <a:latin typeface="Arial"/>
              <a:ea typeface="Arial"/>
              <a:cs typeface="Arial"/>
              <a:sym typeface="Arial"/>
            </a:endParaRPr>
          </a:p>
        </p:txBody>
      </p:sp>
      <p:pic>
        <p:nvPicPr>
          <p:cNvPr id="106" name="Google Shape;106;p4"/>
          <p:cNvPicPr preferRelativeResize="0"/>
          <p:nvPr/>
        </p:nvPicPr>
        <p:blipFill rotWithShape="1">
          <a:blip r:embed="rId8">
            <a:alphaModFix/>
          </a:blip>
          <a:srcRect t="21429" b="21429"/>
          <a:stretch/>
        </p:blipFill>
        <p:spPr>
          <a:xfrm>
            <a:off x="8128635" y="4762500"/>
            <a:ext cx="3333900" cy="1905000"/>
          </a:xfrm>
          <a:prstGeom prst="rect">
            <a:avLst/>
          </a:prstGeom>
          <a:noFill/>
          <a:ln>
            <a:noFill/>
          </a:ln>
        </p:spPr>
      </p:pic>
      <p:sp>
        <p:nvSpPr>
          <p:cNvPr id="107" name="Google Shape;107;p4"/>
          <p:cNvSpPr txBox="1"/>
          <p:nvPr/>
        </p:nvSpPr>
        <p:spPr>
          <a:xfrm>
            <a:off x="8128635" y="6667500"/>
            <a:ext cx="3333900" cy="190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TR" sz="1190" b="1">
                <a:solidFill>
                  <a:srgbClr val="183B2D"/>
                </a:solidFill>
                <a:latin typeface="Arial"/>
                <a:ea typeface="Arial"/>
                <a:cs typeface="Arial"/>
                <a:sym typeface="Arial"/>
              </a:rPr>
              <a:t>Community gardens</a:t>
            </a:r>
            <a:endParaRPr sz="1190" b="1">
              <a:solidFill>
                <a:srgbClr val="183B2D"/>
              </a:solidFill>
              <a:latin typeface="Arial"/>
              <a:ea typeface="Arial"/>
              <a:cs typeface="Arial"/>
              <a:sym typeface="Arial"/>
            </a:endParaRPr>
          </a:p>
        </p:txBody>
      </p:sp>
      <p:sp>
        <p:nvSpPr>
          <p:cNvPr id="108" name="Google Shape;108;p4"/>
          <p:cNvSpPr/>
          <p:nvPr/>
        </p:nvSpPr>
        <p:spPr>
          <a:xfrm>
            <a:off x="731520" y="1325880"/>
            <a:ext cx="5715000" cy="762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TR" sz="1550" b="1">
                <a:solidFill>
                  <a:srgbClr val="183B2D"/>
                </a:solidFill>
                <a:latin typeface="Arial"/>
                <a:ea typeface="Arial"/>
                <a:cs typeface="Arial"/>
                <a:sym typeface="Arial"/>
              </a:rPr>
              <a:t>Nature-based Solutions use living systems to address societal challenges while benefiting people and biodiversity.</a:t>
            </a:r>
            <a:endParaRPr sz="1550" b="1">
              <a:solidFill>
                <a:srgbClr val="183B2D"/>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113"/>
        <p:cNvGrpSpPr/>
        <p:nvPr/>
      </p:nvGrpSpPr>
      <p:grpSpPr>
        <a:xfrm>
          <a:off x="0" y="0"/>
          <a:ext cx="0" cy="0"/>
          <a:chOff x="0" y="0"/>
          <a:chExt cx="0" cy="0"/>
        </a:xfrm>
      </p:grpSpPr>
      <p:sp>
        <p:nvSpPr>
          <p:cNvPr id="114" name="Google Shape;114;p5"/>
          <p:cNvSpPr/>
          <p:nvPr/>
        </p:nvSpPr>
        <p:spPr>
          <a:xfrm>
            <a:off x="305"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5" name="Google Shape;115;p5"/>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5"/>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117" name="Google Shape;117;p5"/>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What is Co-ADAPT?</a:t>
            </a:r>
            <a:endParaRPr sz="2600">
              <a:solidFill>
                <a:schemeClr val="dk1"/>
              </a:solidFill>
              <a:latin typeface="Arial"/>
              <a:ea typeface="Arial"/>
              <a:cs typeface="Arial"/>
              <a:sym typeface="Arial"/>
            </a:endParaRPr>
          </a:p>
        </p:txBody>
      </p:sp>
      <p:cxnSp>
        <p:nvCxnSpPr>
          <p:cNvPr id="118" name="Google Shape;118;p5"/>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119" name="Google Shape;119;p5"/>
          <p:cNvSpPr/>
          <p:nvPr/>
        </p:nvSpPr>
        <p:spPr>
          <a:xfrm>
            <a:off x="685800" y="1417320"/>
            <a:ext cx="5394960" cy="658368"/>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Clr>
                <a:srgbClr val="183B2D"/>
              </a:buClr>
              <a:buSzPts val="2400"/>
              <a:buFont typeface="Arial"/>
              <a:buNone/>
            </a:pPr>
            <a:r>
              <a:rPr lang="en-TR" sz="2400" b="1">
                <a:solidFill>
                  <a:srgbClr val="183B2D"/>
                </a:solidFill>
                <a:latin typeface="Arial"/>
                <a:ea typeface="Arial"/>
                <a:cs typeface="Arial"/>
                <a:sym typeface="Arial"/>
              </a:rPr>
              <a:t>Co-ADAPT shifts nature-based solutions from research and policy spaces into the hands of urban communities.</a:t>
            </a:r>
            <a:endParaRPr sz="2400">
              <a:solidFill>
                <a:schemeClr val="dk1"/>
              </a:solidFill>
              <a:latin typeface="Arial"/>
              <a:ea typeface="Arial"/>
              <a:cs typeface="Arial"/>
              <a:sym typeface="Arial"/>
            </a:endParaRPr>
          </a:p>
        </p:txBody>
      </p:sp>
      <p:sp>
        <p:nvSpPr>
          <p:cNvPr id="120" name="Google Shape;120;p5"/>
          <p:cNvSpPr/>
          <p:nvPr/>
        </p:nvSpPr>
        <p:spPr>
          <a:xfrm>
            <a:off x="722376" y="2957934"/>
            <a:ext cx="4892040" cy="2103120"/>
          </a:xfrm>
          <a:prstGeom prst="rect">
            <a:avLst/>
          </a:prstGeom>
          <a:noFill/>
          <a:ln>
            <a:noFill/>
          </a:ln>
        </p:spPr>
        <p:txBody>
          <a:bodyPr spcFirstLastPara="1" wrap="square" lIns="500" tIns="500" rIns="500" bIns="500" anchor="ctr" anchorCtr="0">
            <a:normAutofit/>
          </a:bodyPr>
          <a:lstStyle/>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Engages citizens in climate adaptation and biodiversity action</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Connects neighbourhood observations with practical interventions</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Supports walking tours, seminars, DIY kits and local co-creation</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Builds bottom-up democratic processes around urban nature</a:t>
            </a:r>
            <a:endParaRPr sz="1600">
              <a:solidFill>
                <a:schemeClr val="dk1"/>
              </a:solidFill>
              <a:latin typeface="Arial"/>
              <a:ea typeface="Arial"/>
              <a:cs typeface="Arial"/>
              <a:sym typeface="Arial"/>
            </a:endParaRPr>
          </a:p>
        </p:txBody>
      </p:sp>
      <p:sp>
        <p:nvSpPr>
          <p:cNvPr id="121" name="Google Shape;121;p5"/>
          <p:cNvSpPr/>
          <p:nvPr/>
        </p:nvSpPr>
        <p:spPr>
          <a:xfrm>
            <a:off x="502920" y="6510528"/>
            <a:ext cx="8869680" cy="20116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8A9584"/>
              </a:buClr>
              <a:buSzPts val="650"/>
              <a:buFont typeface="Arial"/>
              <a:buNone/>
            </a:pPr>
            <a:r>
              <a:rPr lang="en-TR" sz="650">
                <a:solidFill>
                  <a:srgbClr val="8A9584"/>
                </a:solidFill>
                <a:latin typeface="Arial"/>
                <a:ea typeface="Arial"/>
                <a:cs typeface="Arial"/>
                <a:sym typeface="Arial"/>
              </a:rPr>
              <a:t>Source: Uploaded Venna seminar brief and UfU Co-ADAPT presentation.</a:t>
            </a:r>
            <a:endParaRPr sz="650">
              <a:solidFill>
                <a:schemeClr val="dk1"/>
              </a:solidFill>
              <a:latin typeface="Arial"/>
              <a:ea typeface="Arial"/>
              <a:cs typeface="Arial"/>
              <a:sym typeface="Arial"/>
            </a:endParaRPr>
          </a:p>
        </p:txBody>
      </p:sp>
      <p:sp>
        <p:nvSpPr>
          <p:cNvPr id="122" name="Google Shape;122;p5"/>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6</a:t>
            </a:fld>
            <a:endParaRPr sz="1200">
              <a:solidFill>
                <a:srgbClr val="7B8A6F"/>
              </a:solidFill>
              <a:latin typeface="Arial"/>
              <a:ea typeface="Arial"/>
              <a:cs typeface="Arial"/>
              <a:sym typeface="Arial"/>
            </a:endParaRPr>
          </a:p>
        </p:txBody>
      </p:sp>
      <p:pic>
        <p:nvPicPr>
          <p:cNvPr id="123" name="Google Shape;123;p5" descr="Community garden as a nature-based solution (NbS) to address climate change through adaptation and mitigation"/>
          <p:cNvPicPr preferRelativeResize="0"/>
          <p:nvPr/>
        </p:nvPicPr>
        <p:blipFill rotWithShape="1">
          <a:blip r:embed="rId3">
            <a:alphaModFix/>
          </a:blip>
          <a:srcRect l="9650"/>
          <a:stretch/>
        </p:blipFill>
        <p:spPr>
          <a:xfrm>
            <a:off x="6755563" y="2352267"/>
            <a:ext cx="4024197" cy="2616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128"/>
        <p:cNvGrpSpPr/>
        <p:nvPr/>
      </p:nvGrpSpPr>
      <p:grpSpPr>
        <a:xfrm>
          <a:off x="0" y="0"/>
          <a:ext cx="0" cy="0"/>
          <a:chOff x="0" y="0"/>
          <a:chExt cx="0" cy="0"/>
        </a:xfrm>
      </p:grpSpPr>
      <p:sp>
        <p:nvSpPr>
          <p:cNvPr id="129" name="Google Shape;129;p6"/>
          <p:cNvSpPr/>
          <p:nvPr/>
        </p:nvSpPr>
        <p:spPr>
          <a:xfrm>
            <a:off x="305"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0" name="Google Shape;130;p6"/>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131" name="Google Shape;131;p6"/>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Co-ADAPT Cities and Partners</a:t>
            </a:r>
            <a:endParaRPr sz="2600">
              <a:solidFill>
                <a:schemeClr val="dk1"/>
              </a:solidFill>
              <a:latin typeface="Arial"/>
              <a:ea typeface="Arial"/>
              <a:cs typeface="Arial"/>
              <a:sym typeface="Arial"/>
            </a:endParaRPr>
          </a:p>
        </p:txBody>
      </p:sp>
      <p:cxnSp>
        <p:nvCxnSpPr>
          <p:cNvPr id="132" name="Google Shape;132;p6"/>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133" name="Google Shape;133;p6"/>
          <p:cNvSpPr/>
          <p:nvPr/>
        </p:nvSpPr>
        <p:spPr>
          <a:xfrm>
            <a:off x="713231" y="1325880"/>
            <a:ext cx="7591014" cy="411480"/>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Clr>
                <a:srgbClr val="183B2D"/>
              </a:buClr>
              <a:buSzPts val="2400"/>
              <a:buFont typeface="Arial"/>
              <a:buNone/>
            </a:pPr>
            <a:r>
              <a:rPr lang="en-TR" sz="2400" b="1">
                <a:solidFill>
                  <a:srgbClr val="183B2D"/>
                </a:solidFill>
                <a:latin typeface="Arial"/>
                <a:ea typeface="Arial"/>
                <a:cs typeface="Arial"/>
                <a:sym typeface="Arial"/>
              </a:rPr>
              <a:t>A learning network across different urban contexts.</a:t>
            </a:r>
            <a:endParaRPr sz="2400">
              <a:solidFill>
                <a:schemeClr val="dk1"/>
              </a:solidFill>
              <a:latin typeface="Arial"/>
              <a:ea typeface="Arial"/>
              <a:cs typeface="Arial"/>
              <a:sym typeface="Arial"/>
            </a:endParaRPr>
          </a:p>
        </p:txBody>
      </p:sp>
      <p:sp>
        <p:nvSpPr>
          <p:cNvPr id="134" name="Google Shape;134;p6"/>
          <p:cNvSpPr/>
          <p:nvPr/>
        </p:nvSpPr>
        <p:spPr>
          <a:xfrm>
            <a:off x="822960" y="2148840"/>
            <a:ext cx="2331720" cy="1280160"/>
          </a:xfrm>
          <a:prstGeom prst="roundRect">
            <a:avLst>
              <a:gd name="adj" fmla="val 4286"/>
            </a:avLst>
          </a:prstGeom>
          <a:solidFill>
            <a:srgbClr val="E7F1DA"/>
          </a:solidFill>
          <a:ln w="12700" cap="flat" cmpd="sng">
            <a:solidFill>
              <a:srgbClr val="E7F1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5" name="Google Shape;135;p6"/>
          <p:cNvSpPr/>
          <p:nvPr/>
        </p:nvSpPr>
        <p:spPr>
          <a:xfrm>
            <a:off x="1051560" y="2423160"/>
            <a:ext cx="1874520" cy="292608"/>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2035"/>
              <a:buFont typeface="Arial"/>
              <a:buNone/>
            </a:pPr>
            <a:r>
              <a:rPr lang="en-TR" sz="2035" b="1">
                <a:solidFill>
                  <a:srgbClr val="183B2D"/>
                </a:solidFill>
                <a:latin typeface="Arial"/>
                <a:ea typeface="Arial"/>
                <a:cs typeface="Arial"/>
                <a:sym typeface="Arial"/>
              </a:rPr>
              <a:t>Berlin</a:t>
            </a:r>
            <a:endParaRPr sz="2035">
              <a:solidFill>
                <a:schemeClr val="dk1"/>
              </a:solidFill>
              <a:latin typeface="Arial"/>
              <a:ea typeface="Arial"/>
              <a:cs typeface="Arial"/>
              <a:sym typeface="Arial"/>
            </a:endParaRPr>
          </a:p>
        </p:txBody>
      </p:sp>
      <p:sp>
        <p:nvSpPr>
          <p:cNvPr id="136" name="Google Shape;136;p6"/>
          <p:cNvSpPr/>
          <p:nvPr/>
        </p:nvSpPr>
        <p:spPr>
          <a:xfrm>
            <a:off x="1051560" y="2852928"/>
            <a:ext cx="1874520" cy="25603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300"/>
              <a:buFont typeface="Arial"/>
              <a:buNone/>
            </a:pPr>
            <a:r>
              <a:rPr lang="en-TR" sz="1300">
                <a:solidFill>
                  <a:srgbClr val="6F786A"/>
                </a:solidFill>
                <a:latin typeface="Arial"/>
                <a:ea typeface="Arial"/>
                <a:cs typeface="Arial"/>
                <a:sym typeface="Arial"/>
              </a:rPr>
              <a:t>Germany</a:t>
            </a:r>
            <a:endParaRPr sz="1300">
              <a:solidFill>
                <a:schemeClr val="dk1"/>
              </a:solidFill>
              <a:latin typeface="Arial"/>
              <a:ea typeface="Arial"/>
              <a:cs typeface="Arial"/>
              <a:sym typeface="Arial"/>
            </a:endParaRPr>
          </a:p>
        </p:txBody>
      </p:sp>
      <p:sp>
        <p:nvSpPr>
          <p:cNvPr id="137" name="Google Shape;137;p6"/>
          <p:cNvSpPr/>
          <p:nvPr/>
        </p:nvSpPr>
        <p:spPr>
          <a:xfrm>
            <a:off x="3611880" y="2148840"/>
            <a:ext cx="2331720" cy="1280160"/>
          </a:xfrm>
          <a:prstGeom prst="roundRect">
            <a:avLst>
              <a:gd name="adj" fmla="val 4286"/>
            </a:avLst>
          </a:prstGeom>
          <a:solidFill>
            <a:srgbClr val="F1E7D2"/>
          </a:solidFill>
          <a:ln w="12700" cap="flat" cmpd="sng">
            <a:solidFill>
              <a:srgbClr val="E7F1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8" name="Google Shape;138;p6"/>
          <p:cNvSpPr/>
          <p:nvPr/>
        </p:nvSpPr>
        <p:spPr>
          <a:xfrm>
            <a:off x="3840480" y="2423160"/>
            <a:ext cx="1874520" cy="292608"/>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2035"/>
              <a:buFont typeface="Arial"/>
              <a:buNone/>
            </a:pPr>
            <a:r>
              <a:rPr lang="en-TR" sz="2035" b="1">
                <a:solidFill>
                  <a:srgbClr val="183B2D"/>
                </a:solidFill>
                <a:latin typeface="Arial"/>
                <a:ea typeface="Arial"/>
                <a:cs typeface="Arial"/>
                <a:sym typeface="Arial"/>
              </a:rPr>
              <a:t>Vienna</a:t>
            </a:r>
            <a:endParaRPr sz="2035">
              <a:solidFill>
                <a:schemeClr val="dk1"/>
              </a:solidFill>
              <a:latin typeface="Arial"/>
              <a:ea typeface="Arial"/>
              <a:cs typeface="Arial"/>
              <a:sym typeface="Arial"/>
            </a:endParaRPr>
          </a:p>
        </p:txBody>
      </p:sp>
      <p:sp>
        <p:nvSpPr>
          <p:cNvPr id="139" name="Google Shape;139;p6"/>
          <p:cNvSpPr/>
          <p:nvPr/>
        </p:nvSpPr>
        <p:spPr>
          <a:xfrm>
            <a:off x="3840480" y="2852928"/>
            <a:ext cx="1874520" cy="25603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300"/>
              <a:buFont typeface="Arial"/>
              <a:buNone/>
            </a:pPr>
            <a:r>
              <a:rPr lang="en-TR" sz="1300">
                <a:solidFill>
                  <a:srgbClr val="6F786A"/>
                </a:solidFill>
                <a:latin typeface="Arial"/>
                <a:ea typeface="Arial"/>
                <a:cs typeface="Arial"/>
                <a:sym typeface="Arial"/>
              </a:rPr>
              <a:t>Austria</a:t>
            </a:r>
            <a:endParaRPr sz="1300">
              <a:solidFill>
                <a:schemeClr val="dk1"/>
              </a:solidFill>
              <a:latin typeface="Arial"/>
              <a:ea typeface="Arial"/>
              <a:cs typeface="Arial"/>
              <a:sym typeface="Arial"/>
            </a:endParaRPr>
          </a:p>
        </p:txBody>
      </p:sp>
      <p:sp>
        <p:nvSpPr>
          <p:cNvPr id="140" name="Google Shape;140;p6"/>
          <p:cNvSpPr/>
          <p:nvPr/>
        </p:nvSpPr>
        <p:spPr>
          <a:xfrm>
            <a:off x="6400800" y="2148840"/>
            <a:ext cx="2331720" cy="1280160"/>
          </a:xfrm>
          <a:prstGeom prst="roundRect">
            <a:avLst>
              <a:gd name="adj" fmla="val 4286"/>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a:off x="6629400" y="2423160"/>
            <a:ext cx="1874520" cy="292608"/>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2035"/>
              <a:buFont typeface="Arial"/>
              <a:buNone/>
            </a:pPr>
            <a:r>
              <a:rPr lang="en-TR" sz="2035" b="1">
                <a:solidFill>
                  <a:srgbClr val="183B2D"/>
                </a:solidFill>
                <a:latin typeface="Arial"/>
                <a:ea typeface="Arial"/>
                <a:cs typeface="Arial"/>
                <a:sym typeface="Arial"/>
              </a:rPr>
              <a:t>Ankara</a:t>
            </a:r>
            <a:endParaRPr sz="2035">
              <a:solidFill>
                <a:schemeClr val="dk1"/>
              </a:solidFill>
              <a:latin typeface="Arial"/>
              <a:ea typeface="Arial"/>
              <a:cs typeface="Arial"/>
              <a:sym typeface="Arial"/>
            </a:endParaRPr>
          </a:p>
        </p:txBody>
      </p:sp>
      <p:sp>
        <p:nvSpPr>
          <p:cNvPr id="142" name="Google Shape;142;p6"/>
          <p:cNvSpPr/>
          <p:nvPr/>
        </p:nvSpPr>
        <p:spPr>
          <a:xfrm>
            <a:off x="6629400" y="2852928"/>
            <a:ext cx="1874520" cy="25603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300"/>
              <a:buFont typeface="Arial"/>
              <a:buNone/>
            </a:pPr>
            <a:r>
              <a:rPr lang="en-TR" sz="1300">
                <a:solidFill>
                  <a:srgbClr val="6F786A"/>
                </a:solidFill>
                <a:latin typeface="Arial"/>
                <a:ea typeface="Arial"/>
                <a:cs typeface="Arial"/>
                <a:sym typeface="Arial"/>
              </a:rPr>
              <a:t>Türkiye</a:t>
            </a:r>
            <a:endParaRPr sz="1300">
              <a:solidFill>
                <a:schemeClr val="dk1"/>
              </a:solidFill>
              <a:latin typeface="Arial"/>
              <a:ea typeface="Arial"/>
              <a:cs typeface="Arial"/>
              <a:sym typeface="Arial"/>
            </a:endParaRPr>
          </a:p>
        </p:txBody>
      </p:sp>
      <p:sp>
        <p:nvSpPr>
          <p:cNvPr id="143" name="Google Shape;143;p6"/>
          <p:cNvSpPr/>
          <p:nvPr/>
        </p:nvSpPr>
        <p:spPr>
          <a:xfrm>
            <a:off x="9189720" y="2148840"/>
            <a:ext cx="2331720" cy="1280160"/>
          </a:xfrm>
          <a:prstGeom prst="roundRect">
            <a:avLst>
              <a:gd name="adj" fmla="val 4286"/>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a:off x="9418320" y="2423160"/>
            <a:ext cx="1874520" cy="292608"/>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2035"/>
              <a:buFont typeface="Arial"/>
              <a:buNone/>
            </a:pPr>
            <a:r>
              <a:rPr lang="en-TR" sz="2035" b="1">
                <a:solidFill>
                  <a:srgbClr val="183B2D"/>
                </a:solidFill>
                <a:latin typeface="Arial"/>
                <a:ea typeface="Arial"/>
                <a:cs typeface="Arial"/>
                <a:sym typeface="Arial"/>
              </a:rPr>
              <a:t>Košice</a:t>
            </a:r>
            <a:endParaRPr sz="2035">
              <a:solidFill>
                <a:schemeClr val="dk1"/>
              </a:solidFill>
              <a:latin typeface="Arial"/>
              <a:ea typeface="Arial"/>
              <a:cs typeface="Arial"/>
              <a:sym typeface="Arial"/>
            </a:endParaRPr>
          </a:p>
        </p:txBody>
      </p:sp>
      <p:sp>
        <p:nvSpPr>
          <p:cNvPr id="145" name="Google Shape;145;p6"/>
          <p:cNvSpPr/>
          <p:nvPr/>
        </p:nvSpPr>
        <p:spPr>
          <a:xfrm>
            <a:off x="9418320" y="2852928"/>
            <a:ext cx="1874520" cy="25603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300"/>
              <a:buFont typeface="Arial"/>
              <a:buNone/>
            </a:pPr>
            <a:r>
              <a:rPr lang="en-TR" sz="1300">
                <a:solidFill>
                  <a:srgbClr val="6F786A"/>
                </a:solidFill>
                <a:latin typeface="Arial"/>
                <a:ea typeface="Arial"/>
                <a:cs typeface="Arial"/>
                <a:sym typeface="Arial"/>
              </a:rPr>
              <a:t>Slovakia</a:t>
            </a:r>
            <a:endParaRPr sz="1300">
              <a:solidFill>
                <a:schemeClr val="dk1"/>
              </a:solidFill>
              <a:latin typeface="Arial"/>
              <a:ea typeface="Arial"/>
              <a:cs typeface="Arial"/>
              <a:sym typeface="Arial"/>
            </a:endParaRPr>
          </a:p>
        </p:txBody>
      </p:sp>
      <p:sp>
        <p:nvSpPr>
          <p:cNvPr id="146" name="Google Shape;146;p6"/>
          <p:cNvSpPr/>
          <p:nvPr/>
        </p:nvSpPr>
        <p:spPr>
          <a:xfrm>
            <a:off x="5173825" y="4215384"/>
            <a:ext cx="4198775" cy="502920"/>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Clr>
                <a:srgbClr val="8296B0"/>
              </a:buClr>
              <a:buSzPts val="2400"/>
              <a:buFont typeface="Arial"/>
              <a:buNone/>
            </a:pPr>
            <a:r>
              <a:rPr lang="en-TR" sz="2400" b="1" i="1">
                <a:solidFill>
                  <a:srgbClr val="8296B0"/>
                </a:solidFill>
                <a:latin typeface="Arial"/>
                <a:ea typeface="Arial"/>
                <a:cs typeface="Arial"/>
                <a:sym typeface="Arial"/>
              </a:rPr>
              <a:t>To make climate adaptation visible, local and achievable through community-led nature-based solutions.</a:t>
            </a:r>
            <a:endParaRPr sz="2400" i="1">
              <a:solidFill>
                <a:srgbClr val="8296B0"/>
              </a:solidFill>
              <a:latin typeface="Arial"/>
              <a:ea typeface="Arial"/>
              <a:cs typeface="Arial"/>
              <a:sym typeface="Arial"/>
            </a:endParaRPr>
          </a:p>
        </p:txBody>
      </p:sp>
      <p:sp>
        <p:nvSpPr>
          <p:cNvPr id="147" name="Google Shape;147;p6"/>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7</a:t>
            </a:fld>
            <a:endParaRPr sz="1200">
              <a:solidFill>
                <a:srgbClr val="7B8A6F"/>
              </a:solidFill>
              <a:latin typeface="Arial"/>
              <a:ea typeface="Arial"/>
              <a:cs typeface="Arial"/>
              <a:sym typeface="Arial"/>
            </a:endParaRPr>
          </a:p>
        </p:txBody>
      </p:sp>
      <p:sp>
        <p:nvSpPr>
          <p:cNvPr id="148" name="Google Shape;148;p6"/>
          <p:cNvSpPr/>
          <p:nvPr/>
        </p:nvSpPr>
        <p:spPr>
          <a:xfrm>
            <a:off x="1051560" y="3122676"/>
            <a:ext cx="1874520" cy="292608"/>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183B2D"/>
              </a:buClr>
              <a:buSzPts val="1800"/>
              <a:buFont typeface="Arial"/>
              <a:buNone/>
            </a:pPr>
            <a:r>
              <a:rPr lang="en-TR" sz="1800">
                <a:solidFill>
                  <a:srgbClr val="183B2D"/>
                </a:solidFill>
                <a:latin typeface="Arial"/>
                <a:ea typeface="Arial"/>
                <a:cs typeface="Arial"/>
                <a:sym typeface="Arial"/>
              </a:rPr>
              <a:t>UfU</a:t>
            </a:r>
            <a:endParaRPr sz="1800">
              <a:solidFill>
                <a:schemeClr val="dk1"/>
              </a:solidFill>
              <a:latin typeface="Arial"/>
              <a:ea typeface="Arial"/>
              <a:cs typeface="Arial"/>
              <a:sym typeface="Arial"/>
            </a:endParaRPr>
          </a:p>
        </p:txBody>
      </p:sp>
      <p:sp>
        <p:nvSpPr>
          <p:cNvPr id="149" name="Google Shape;149;p6"/>
          <p:cNvSpPr/>
          <p:nvPr/>
        </p:nvSpPr>
        <p:spPr>
          <a:xfrm>
            <a:off x="3813048" y="3122676"/>
            <a:ext cx="1874520" cy="292608"/>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183B2D"/>
              </a:buClr>
              <a:buSzPts val="1800"/>
              <a:buFont typeface="Arial"/>
              <a:buNone/>
            </a:pPr>
            <a:r>
              <a:rPr lang="en-TR" sz="1800">
                <a:solidFill>
                  <a:srgbClr val="183B2D"/>
                </a:solidFill>
                <a:latin typeface="Arial"/>
                <a:ea typeface="Arial"/>
                <a:cs typeface="Arial"/>
                <a:sym typeface="Arial"/>
              </a:rPr>
              <a:t>IEC</a:t>
            </a:r>
            <a:endParaRPr sz="1800">
              <a:solidFill>
                <a:schemeClr val="dk1"/>
              </a:solidFill>
              <a:latin typeface="Arial"/>
              <a:ea typeface="Arial"/>
              <a:cs typeface="Arial"/>
              <a:sym typeface="Arial"/>
            </a:endParaRPr>
          </a:p>
        </p:txBody>
      </p:sp>
      <p:sp>
        <p:nvSpPr>
          <p:cNvPr id="150" name="Google Shape;150;p6"/>
          <p:cNvSpPr/>
          <p:nvPr/>
        </p:nvSpPr>
        <p:spPr>
          <a:xfrm>
            <a:off x="6629400" y="3130327"/>
            <a:ext cx="1874520" cy="292608"/>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183B2D"/>
              </a:buClr>
              <a:buSzPts val="1800"/>
              <a:buFont typeface="Arial"/>
              <a:buNone/>
            </a:pPr>
            <a:r>
              <a:rPr lang="en-TR" sz="1800">
                <a:solidFill>
                  <a:srgbClr val="183B2D"/>
                </a:solidFill>
                <a:latin typeface="Arial"/>
                <a:ea typeface="Arial"/>
                <a:cs typeface="Arial"/>
                <a:sym typeface="Arial"/>
              </a:rPr>
              <a:t>DKM</a:t>
            </a:r>
            <a:endParaRPr sz="1800">
              <a:solidFill>
                <a:schemeClr val="dk1"/>
              </a:solidFill>
              <a:latin typeface="Arial"/>
              <a:ea typeface="Arial"/>
              <a:cs typeface="Arial"/>
              <a:sym typeface="Arial"/>
            </a:endParaRPr>
          </a:p>
        </p:txBody>
      </p:sp>
      <p:sp>
        <p:nvSpPr>
          <p:cNvPr id="151" name="Google Shape;151;p6"/>
          <p:cNvSpPr/>
          <p:nvPr/>
        </p:nvSpPr>
        <p:spPr>
          <a:xfrm>
            <a:off x="9669780" y="3139564"/>
            <a:ext cx="1874520" cy="292608"/>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183B2D"/>
              </a:buClr>
              <a:buSzPts val="1800"/>
              <a:buFont typeface="Arial"/>
              <a:buNone/>
            </a:pPr>
            <a:r>
              <a:rPr lang="en-TR" sz="1800">
                <a:solidFill>
                  <a:srgbClr val="183B2D"/>
                </a:solidFill>
                <a:latin typeface="Arial"/>
                <a:ea typeface="Arial"/>
                <a:cs typeface="Arial"/>
                <a:sym typeface="Arial"/>
              </a:rPr>
              <a:t>People &amp; Water</a:t>
            </a:r>
            <a:endParaRPr sz="1800">
              <a:solidFill>
                <a:schemeClr val="dk1"/>
              </a:solidFill>
              <a:latin typeface="Arial"/>
              <a:ea typeface="Arial"/>
              <a:cs typeface="Arial"/>
              <a:sym typeface="Arial"/>
            </a:endParaRPr>
          </a:p>
        </p:txBody>
      </p:sp>
      <p:pic>
        <p:nvPicPr>
          <p:cNvPr id="152" name="Google Shape;152;p6"/>
          <p:cNvPicPr preferRelativeResize="0"/>
          <p:nvPr/>
        </p:nvPicPr>
        <p:blipFill rotWithShape="1">
          <a:blip r:embed="rId3">
            <a:alphaModFix/>
          </a:blip>
          <a:srcRect t="69652"/>
          <a:stretch/>
        </p:blipFill>
        <p:spPr>
          <a:xfrm>
            <a:off x="1356360" y="3442716"/>
            <a:ext cx="6799315" cy="2921507"/>
          </a:xfrm>
          <a:prstGeom prst="rect">
            <a:avLst/>
          </a:prstGeom>
          <a:noFill/>
          <a:ln>
            <a:noFill/>
          </a:ln>
        </p:spPr>
      </p:pic>
      <p:sp>
        <p:nvSpPr>
          <p:cNvPr id="153" name="Google Shape;153;p6"/>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158"/>
        <p:cNvGrpSpPr/>
        <p:nvPr/>
      </p:nvGrpSpPr>
      <p:grpSpPr>
        <a:xfrm>
          <a:off x="0" y="0"/>
          <a:ext cx="0" cy="0"/>
          <a:chOff x="0" y="0"/>
          <a:chExt cx="0" cy="0"/>
        </a:xfrm>
      </p:grpSpPr>
      <p:sp>
        <p:nvSpPr>
          <p:cNvPr id="159" name="Google Shape;159;p7"/>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7"/>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161" name="Google Shape;161;p7"/>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Europe: Urban NbS Are Already Scaling</a:t>
            </a:r>
            <a:endParaRPr sz="2600">
              <a:solidFill>
                <a:schemeClr val="dk1"/>
              </a:solidFill>
              <a:latin typeface="Arial"/>
              <a:ea typeface="Arial"/>
              <a:cs typeface="Arial"/>
              <a:sym typeface="Arial"/>
            </a:endParaRPr>
          </a:p>
        </p:txBody>
      </p:sp>
      <p:cxnSp>
        <p:nvCxnSpPr>
          <p:cNvPr id="162" name="Google Shape;162;p7"/>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163" name="Google Shape;163;p7"/>
          <p:cNvSpPr/>
          <p:nvPr/>
        </p:nvSpPr>
        <p:spPr>
          <a:xfrm>
            <a:off x="713232" y="1325880"/>
            <a:ext cx="10241280" cy="438912"/>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Clr>
                <a:srgbClr val="183B2D"/>
              </a:buClr>
              <a:buSzPts val="2400"/>
              <a:buFont typeface="Arial"/>
              <a:buNone/>
            </a:pPr>
            <a:r>
              <a:rPr lang="en-TR" sz="2400" b="1">
                <a:solidFill>
                  <a:srgbClr val="183B2D"/>
                </a:solidFill>
                <a:latin typeface="Arial"/>
                <a:ea typeface="Arial"/>
                <a:cs typeface="Arial"/>
                <a:sym typeface="Arial"/>
              </a:rPr>
              <a:t>Across Europe, cities are using green-blue infrastructure to respond to heat, flooding and biodiversity decline.</a:t>
            </a:r>
            <a:endParaRPr sz="2400">
              <a:solidFill>
                <a:schemeClr val="dk1"/>
              </a:solidFill>
              <a:latin typeface="Arial"/>
              <a:ea typeface="Arial"/>
              <a:cs typeface="Arial"/>
              <a:sym typeface="Arial"/>
            </a:endParaRPr>
          </a:p>
        </p:txBody>
      </p:sp>
      <p:sp>
        <p:nvSpPr>
          <p:cNvPr id="164" name="Google Shape;164;p7"/>
          <p:cNvSpPr/>
          <p:nvPr/>
        </p:nvSpPr>
        <p:spPr>
          <a:xfrm>
            <a:off x="7686726" y="4812605"/>
            <a:ext cx="4389120" cy="25603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700"/>
              <a:buFont typeface="Arial"/>
              <a:buNone/>
            </a:pPr>
            <a:r>
              <a:rPr lang="en-TR" sz="1700" b="1">
                <a:solidFill>
                  <a:srgbClr val="183B2D"/>
                </a:solidFill>
                <a:latin typeface="Arial"/>
                <a:ea typeface="Arial"/>
                <a:cs typeface="Arial"/>
                <a:sym typeface="Arial"/>
              </a:rPr>
              <a:t>Urban Nature Atlas</a:t>
            </a:r>
            <a:endParaRPr sz="1700">
              <a:solidFill>
                <a:schemeClr val="dk1"/>
              </a:solidFill>
              <a:latin typeface="Arial"/>
              <a:ea typeface="Arial"/>
              <a:cs typeface="Arial"/>
              <a:sym typeface="Arial"/>
            </a:endParaRPr>
          </a:p>
        </p:txBody>
      </p:sp>
      <p:sp>
        <p:nvSpPr>
          <p:cNvPr id="165" name="Google Shape;165;p7"/>
          <p:cNvSpPr/>
          <p:nvPr/>
        </p:nvSpPr>
        <p:spPr>
          <a:xfrm>
            <a:off x="7686726" y="5068637"/>
            <a:ext cx="1945387" cy="454908"/>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None/>
            </a:pPr>
            <a:r>
              <a:rPr lang="en-TR" sz="1600">
                <a:solidFill>
                  <a:srgbClr val="202820"/>
                </a:solidFill>
                <a:latin typeface="Arial"/>
                <a:ea typeface="Arial"/>
                <a:cs typeface="Arial"/>
                <a:sym typeface="Arial"/>
              </a:rPr>
              <a:t>Nearly 1,000 examples from 100 European cities documented through NATURVATION. </a:t>
            </a:r>
            <a:endParaRPr sz="1600">
              <a:solidFill>
                <a:schemeClr val="dk1"/>
              </a:solidFill>
              <a:latin typeface="Arial"/>
              <a:ea typeface="Arial"/>
              <a:cs typeface="Arial"/>
              <a:sym typeface="Arial"/>
            </a:endParaRPr>
          </a:p>
        </p:txBody>
      </p:sp>
      <p:sp>
        <p:nvSpPr>
          <p:cNvPr id="166" name="Google Shape;166;p7"/>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8</a:t>
            </a:fld>
            <a:endParaRPr sz="1200">
              <a:solidFill>
                <a:srgbClr val="7B8A6F"/>
              </a:solidFill>
              <a:latin typeface="Arial"/>
              <a:ea typeface="Arial"/>
              <a:cs typeface="Arial"/>
              <a:sym typeface="Arial"/>
            </a:endParaRPr>
          </a:p>
        </p:txBody>
      </p:sp>
      <p:pic>
        <p:nvPicPr>
          <p:cNvPr id="167" name="Google Shape;167;p7"/>
          <p:cNvPicPr preferRelativeResize="0"/>
          <p:nvPr/>
        </p:nvPicPr>
        <p:blipFill rotWithShape="1">
          <a:blip r:embed="rId3">
            <a:alphaModFix/>
          </a:blip>
          <a:srcRect/>
          <a:stretch/>
        </p:blipFill>
        <p:spPr>
          <a:xfrm>
            <a:off x="502920" y="2368296"/>
            <a:ext cx="6845478" cy="42732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172"/>
        <p:cNvGrpSpPr/>
        <p:nvPr/>
      </p:nvGrpSpPr>
      <p:grpSpPr>
        <a:xfrm>
          <a:off x="0" y="0"/>
          <a:ext cx="0" cy="0"/>
          <a:chOff x="0" y="0"/>
          <a:chExt cx="0" cy="0"/>
        </a:xfrm>
      </p:grpSpPr>
      <p:sp>
        <p:nvSpPr>
          <p:cNvPr id="173" name="Google Shape;173;p8"/>
          <p:cNvSpPr/>
          <p:nvPr/>
        </p:nvSpPr>
        <p:spPr>
          <a:xfrm>
            <a:off x="0" y="0"/>
            <a:ext cx="12191700"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4" name="Google Shape;174;p8"/>
          <p:cNvSpPr/>
          <p:nvPr/>
        </p:nvSpPr>
        <p:spPr>
          <a:xfrm>
            <a:off x="0" y="0"/>
            <a:ext cx="164700"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8"/>
          <p:cNvSpPr/>
          <p:nvPr/>
        </p:nvSpPr>
        <p:spPr>
          <a:xfrm>
            <a:off x="502920" y="310896"/>
            <a:ext cx="603510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176" name="Google Shape;176;p8"/>
          <p:cNvSpPr/>
          <p:nvPr/>
        </p:nvSpPr>
        <p:spPr>
          <a:xfrm>
            <a:off x="592775" y="678013"/>
            <a:ext cx="5344800" cy="571500"/>
          </a:xfrm>
          <a:prstGeom prst="rect">
            <a:avLst/>
          </a:prstGeom>
          <a:solidFill>
            <a:srgbClr val="000000">
              <a:alpha val="0"/>
            </a:srgbClr>
          </a:solidFill>
          <a:ln>
            <a:noFill/>
          </a:ln>
        </p:spPr>
        <p:txBody>
          <a:bodyPr spcFirstLastPara="1" wrap="square" lIns="0" tIns="0" rIns="0" bIns="0" anchor="ctr" anchorCtr="0">
            <a:normAutofit/>
          </a:bodyPr>
          <a:lstStyle/>
          <a:p>
            <a:pPr marL="0" lvl="0" indent="0" algn="l" rtl="0">
              <a:spcBef>
                <a:spcPts val="0"/>
              </a:spcBef>
              <a:spcAft>
                <a:spcPts val="0"/>
              </a:spcAft>
              <a:buNone/>
            </a:pPr>
            <a:r>
              <a:rPr lang="en-TR" sz="2960" b="1">
                <a:solidFill>
                  <a:srgbClr val="183B2D"/>
                </a:solidFill>
                <a:latin typeface="Arial"/>
                <a:ea typeface="Arial"/>
                <a:cs typeface="Arial"/>
                <a:sym typeface="Arial"/>
              </a:rPr>
              <a:t>Copenhagen: </a:t>
            </a:r>
            <a:r>
              <a:rPr lang="en-TR" sz="2960" b="1">
                <a:solidFill>
                  <a:srgbClr val="000000"/>
                </a:solidFill>
                <a:latin typeface="Arial"/>
                <a:ea typeface="Arial"/>
                <a:cs typeface="Arial"/>
                <a:sym typeface="Arial"/>
              </a:rPr>
              <a:t>Floodable Parks</a:t>
            </a:r>
            <a:endParaRPr sz="2960" b="1">
              <a:solidFill>
                <a:srgbClr val="183B2D"/>
              </a:solidFill>
              <a:latin typeface="Arial"/>
              <a:ea typeface="Arial"/>
              <a:cs typeface="Arial"/>
              <a:sym typeface="Arial"/>
            </a:endParaRPr>
          </a:p>
        </p:txBody>
      </p:sp>
      <p:cxnSp>
        <p:nvCxnSpPr>
          <p:cNvPr id="177" name="Google Shape;177;p8"/>
          <p:cNvCxnSpPr/>
          <p:nvPr/>
        </p:nvCxnSpPr>
        <p:spPr>
          <a:xfrm>
            <a:off x="558600" y="1388025"/>
            <a:ext cx="2857500" cy="0"/>
          </a:xfrm>
          <a:prstGeom prst="straightConnector1">
            <a:avLst/>
          </a:prstGeom>
          <a:solidFill>
            <a:srgbClr val="FFFFFF"/>
          </a:solidFill>
          <a:ln w="28575" cap="flat" cmpd="sng">
            <a:solidFill>
              <a:srgbClr val="7FB539"/>
            </a:solidFill>
            <a:prstDash val="solid"/>
            <a:round/>
            <a:headEnd type="none" w="sm" len="sm"/>
            <a:tailEnd type="none" w="sm" len="sm"/>
          </a:ln>
        </p:spPr>
      </p:cxnSp>
      <p:sp>
        <p:nvSpPr>
          <p:cNvPr id="178" name="Google Shape;178;p8"/>
          <p:cNvSpPr/>
          <p:nvPr/>
        </p:nvSpPr>
        <p:spPr>
          <a:xfrm>
            <a:off x="571500" y="1524000"/>
            <a:ext cx="5165100" cy="1143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TR" sz="2035" b="1">
                <a:solidFill>
                  <a:srgbClr val="000000"/>
                </a:solidFill>
                <a:latin typeface="Arial"/>
                <a:ea typeface="Arial"/>
                <a:cs typeface="Arial"/>
                <a:sym typeface="Arial"/>
              </a:rPr>
              <a:t>The city uses floodable parks, green spaces, and canals to temporarily store and slow down stormwater during heavy rainfall.</a:t>
            </a:r>
            <a:endParaRPr sz="2035" b="1">
              <a:solidFill>
                <a:srgbClr val="000000"/>
              </a:solidFill>
              <a:latin typeface="Arial"/>
              <a:ea typeface="Arial"/>
              <a:cs typeface="Arial"/>
              <a:sym typeface="Arial"/>
            </a:endParaRPr>
          </a:p>
        </p:txBody>
      </p:sp>
      <p:sp>
        <p:nvSpPr>
          <p:cNvPr id="179" name="Google Shape;179;p8"/>
          <p:cNvSpPr/>
          <p:nvPr/>
        </p:nvSpPr>
        <p:spPr>
          <a:xfrm>
            <a:off x="502925" y="2941475"/>
            <a:ext cx="5524500" cy="2286000"/>
          </a:xfrm>
          <a:prstGeom prst="rect">
            <a:avLst/>
          </a:prstGeom>
          <a:solidFill>
            <a:srgbClr val="000000">
              <a:alpha val="0"/>
            </a:srgbClr>
          </a:solidFill>
          <a:ln>
            <a:noFill/>
          </a:ln>
        </p:spPr>
        <p:txBody>
          <a:bodyPr spcFirstLastPara="1" wrap="square" lIns="0" tIns="0" rIns="0" bIns="0" anchor="ctr" anchorCtr="0">
            <a:normAutofit/>
          </a:bodyPr>
          <a:lstStyle/>
          <a:p>
            <a:pPr marL="457200" lvl="0" indent="-330200" algn="l" rtl="0">
              <a:spcBef>
                <a:spcPts val="0"/>
              </a:spcBef>
              <a:spcAft>
                <a:spcPts val="0"/>
              </a:spcAft>
              <a:buClr>
                <a:srgbClr val="183B2D"/>
              </a:buClr>
              <a:buSzPts val="1600"/>
              <a:buFont typeface="Arial"/>
              <a:buChar char="●"/>
            </a:pPr>
            <a:r>
              <a:rPr lang="en-TR" sz="1600" b="0">
                <a:solidFill>
                  <a:srgbClr val="183B2D"/>
                </a:solidFill>
                <a:latin typeface="Arial"/>
                <a:ea typeface="Arial"/>
                <a:cs typeface="Arial"/>
                <a:sym typeface="Arial"/>
              </a:rPr>
              <a:t>Reduces urban flooding</a:t>
            </a:r>
            <a:endParaRPr sz="1600" b="0">
              <a:solidFill>
                <a:srgbClr val="183B2D"/>
              </a:solidFill>
              <a:latin typeface="Arial"/>
              <a:ea typeface="Arial"/>
              <a:cs typeface="Arial"/>
              <a:sym typeface="Arial"/>
            </a:endParaRPr>
          </a:p>
          <a:p>
            <a:pPr marL="457200" lvl="0" indent="-330200" algn="l" rtl="0">
              <a:spcBef>
                <a:spcPts val="900"/>
              </a:spcBef>
              <a:spcAft>
                <a:spcPts val="0"/>
              </a:spcAft>
              <a:buClr>
                <a:srgbClr val="183B2D"/>
              </a:buClr>
              <a:buSzPts val="1600"/>
              <a:buFont typeface="Arial"/>
              <a:buChar char="●"/>
            </a:pPr>
            <a:r>
              <a:rPr lang="en-TR" sz="1600" b="0">
                <a:solidFill>
                  <a:srgbClr val="183B2D"/>
                </a:solidFill>
                <a:latin typeface="Arial"/>
                <a:ea typeface="Arial"/>
                <a:cs typeface="Arial"/>
                <a:sym typeface="Arial"/>
              </a:rPr>
              <a:t>Protects homes and infrastructure</a:t>
            </a:r>
            <a:endParaRPr sz="1600" b="0">
              <a:solidFill>
                <a:srgbClr val="183B2D"/>
              </a:solidFill>
              <a:latin typeface="Arial"/>
              <a:ea typeface="Arial"/>
              <a:cs typeface="Arial"/>
              <a:sym typeface="Arial"/>
            </a:endParaRPr>
          </a:p>
          <a:p>
            <a:pPr marL="457200" lvl="0" indent="-330200" algn="l" rtl="0">
              <a:spcBef>
                <a:spcPts val="900"/>
              </a:spcBef>
              <a:spcAft>
                <a:spcPts val="0"/>
              </a:spcAft>
              <a:buClr>
                <a:srgbClr val="183B2D"/>
              </a:buClr>
              <a:buSzPts val="1600"/>
              <a:buFont typeface="Arial"/>
              <a:buChar char="●"/>
            </a:pPr>
            <a:r>
              <a:rPr lang="en-TR" sz="1600" b="0">
                <a:solidFill>
                  <a:srgbClr val="183B2D"/>
                </a:solidFill>
                <a:latin typeface="Arial"/>
                <a:ea typeface="Arial"/>
                <a:cs typeface="Arial"/>
                <a:sym typeface="Arial"/>
              </a:rPr>
              <a:t>Creates attractive public spaces</a:t>
            </a:r>
            <a:endParaRPr sz="1600" b="0">
              <a:solidFill>
                <a:srgbClr val="183B2D"/>
              </a:solidFill>
              <a:latin typeface="Arial"/>
              <a:ea typeface="Arial"/>
              <a:cs typeface="Arial"/>
              <a:sym typeface="Arial"/>
            </a:endParaRPr>
          </a:p>
          <a:p>
            <a:pPr marL="457200" lvl="0" indent="-330200" algn="l" rtl="0">
              <a:spcBef>
                <a:spcPts val="900"/>
              </a:spcBef>
              <a:spcAft>
                <a:spcPts val="0"/>
              </a:spcAft>
              <a:buClr>
                <a:srgbClr val="183B2D"/>
              </a:buClr>
              <a:buSzPts val="1600"/>
              <a:buFont typeface="Arial"/>
              <a:buChar char="●"/>
            </a:pPr>
            <a:r>
              <a:rPr lang="en-TR" sz="1600" b="0">
                <a:solidFill>
                  <a:srgbClr val="183B2D"/>
                </a:solidFill>
                <a:latin typeface="Arial"/>
                <a:ea typeface="Arial"/>
                <a:cs typeface="Arial"/>
                <a:sym typeface="Arial"/>
              </a:rPr>
              <a:t>Enhances biodiversity</a:t>
            </a:r>
            <a:endParaRPr sz="1600" b="0">
              <a:solidFill>
                <a:srgbClr val="183B2D"/>
              </a:solidFill>
              <a:latin typeface="Arial"/>
              <a:ea typeface="Arial"/>
              <a:cs typeface="Arial"/>
              <a:sym typeface="Arial"/>
            </a:endParaRPr>
          </a:p>
          <a:p>
            <a:pPr marL="457200" lvl="0" indent="-330200" algn="l" rtl="0">
              <a:spcBef>
                <a:spcPts val="900"/>
              </a:spcBef>
              <a:spcAft>
                <a:spcPts val="0"/>
              </a:spcAft>
              <a:buClr>
                <a:srgbClr val="183B2D"/>
              </a:buClr>
              <a:buSzPts val="1600"/>
              <a:buFont typeface="Arial"/>
              <a:buChar char="●"/>
            </a:pPr>
            <a:r>
              <a:rPr lang="en-TR" sz="1600" b="0">
                <a:solidFill>
                  <a:srgbClr val="183B2D"/>
                </a:solidFill>
                <a:latin typeface="Arial"/>
                <a:ea typeface="Arial"/>
                <a:cs typeface="Arial"/>
                <a:sym typeface="Arial"/>
              </a:rPr>
              <a:t>Improves urban climate resilience</a:t>
            </a:r>
            <a:endParaRPr sz="1600" b="0">
              <a:solidFill>
                <a:srgbClr val="183B2D"/>
              </a:solidFill>
              <a:latin typeface="Arial"/>
              <a:ea typeface="Arial"/>
              <a:cs typeface="Arial"/>
              <a:sym typeface="Arial"/>
            </a:endParaRPr>
          </a:p>
        </p:txBody>
      </p:sp>
      <p:sp>
        <p:nvSpPr>
          <p:cNvPr id="180" name="Google Shape;180;p8"/>
          <p:cNvSpPr txBox="1">
            <a:spLocks noGrp="1"/>
          </p:cNvSpPr>
          <p:nvPr>
            <p:ph type="sldNum" idx="4294967295"/>
          </p:nvPr>
        </p:nvSpPr>
        <p:spPr>
          <a:xfrm>
            <a:off x="11064240" y="6492240"/>
            <a:ext cx="8001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9</a:t>
            </a:fld>
            <a:endParaRPr sz="1200">
              <a:solidFill>
                <a:srgbClr val="7B8A6F"/>
              </a:solidFill>
              <a:latin typeface="Arial"/>
              <a:ea typeface="Arial"/>
              <a:cs typeface="Arial"/>
              <a:sym typeface="Arial"/>
            </a:endParaRPr>
          </a:p>
        </p:txBody>
      </p:sp>
      <p:sp>
        <p:nvSpPr>
          <p:cNvPr id="181" name="Google Shape;181;p8"/>
          <p:cNvSpPr txBox="1"/>
          <p:nvPr/>
        </p:nvSpPr>
        <p:spPr>
          <a:xfrm>
            <a:off x="558600" y="5501950"/>
            <a:ext cx="5524500" cy="746400"/>
          </a:xfrm>
          <a:prstGeom prst="rect">
            <a:avLst/>
          </a:prstGeom>
          <a:solidFill>
            <a:srgbClr val="000000">
              <a:alpha val="0"/>
            </a:srgbClr>
          </a:solidFill>
          <a:ln>
            <a:noFill/>
          </a:ln>
        </p:spPr>
        <p:txBody>
          <a:bodyPr spcFirstLastPara="1" wrap="square" lIns="95250" tIns="95250" rIns="95250" bIns="95250" anchor="ctr" anchorCtr="0">
            <a:spAutoFit/>
          </a:bodyPr>
          <a:lstStyle/>
          <a:p>
            <a:pPr marL="0" lvl="0" indent="0" algn="l" rtl="0">
              <a:spcBef>
                <a:spcPts val="0"/>
              </a:spcBef>
              <a:spcAft>
                <a:spcPts val="0"/>
              </a:spcAft>
              <a:buNone/>
            </a:pPr>
            <a:r>
              <a:rPr lang="en-TR" sz="1800" b="0" i="1">
                <a:solidFill>
                  <a:srgbClr val="8296B0"/>
                </a:solidFill>
                <a:latin typeface="Arial"/>
                <a:ea typeface="Arial"/>
                <a:cs typeface="Arial"/>
                <a:sym typeface="Arial"/>
              </a:rPr>
              <a:t>"Parks for people every day, reservoirs for water when needed."</a:t>
            </a:r>
            <a:endParaRPr sz="1800" b="0" i="1">
              <a:solidFill>
                <a:srgbClr val="8296B0"/>
              </a:solidFill>
              <a:latin typeface="Arial"/>
              <a:ea typeface="Arial"/>
              <a:cs typeface="Arial"/>
              <a:sym typeface="Arial"/>
            </a:endParaRPr>
          </a:p>
        </p:txBody>
      </p:sp>
      <p:pic>
        <p:nvPicPr>
          <p:cNvPr id="182" name="Google Shape;182;p8"/>
          <p:cNvPicPr preferRelativeResize="0"/>
          <p:nvPr/>
        </p:nvPicPr>
        <p:blipFill rotWithShape="1">
          <a:blip r:embed="rId3">
            <a:alphaModFix/>
          </a:blip>
          <a:srcRect l="17087" r="17093"/>
          <a:stretch/>
        </p:blipFill>
        <p:spPr>
          <a:xfrm>
            <a:off x="6477000" y="0"/>
            <a:ext cx="5715000" cy="6858000"/>
          </a:xfrm>
          <a:prstGeom prst="roundRect">
            <a:avLst>
              <a:gd name="adj" fmla="val 0"/>
            </a:avLst>
          </a:prstGeom>
          <a:noFill/>
          <a:ln>
            <a:noFill/>
          </a:ln>
        </p:spPr>
      </p:pic>
      <p:pic>
        <p:nvPicPr>
          <p:cNvPr id="183" name="Google Shape;183;p8" title="Screenshot 2026-06-25 at 12.23.49.png"/>
          <p:cNvPicPr preferRelativeResize="0"/>
          <p:nvPr/>
        </p:nvPicPr>
        <p:blipFill>
          <a:blip r:embed="rId3">
            <a:alphaModFix/>
          </a:blip>
          <a:stretch>
            <a:fillRect/>
          </a:stretch>
        </p:blipFill>
        <p:spPr>
          <a:xfrm>
            <a:off x="5916175" y="0"/>
            <a:ext cx="6632976" cy="6857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188"/>
        <p:cNvGrpSpPr/>
        <p:nvPr/>
      </p:nvGrpSpPr>
      <p:grpSpPr>
        <a:xfrm>
          <a:off x="0" y="0"/>
          <a:ext cx="0" cy="0"/>
          <a:chOff x="0" y="0"/>
          <a:chExt cx="0" cy="0"/>
        </a:xfrm>
      </p:grpSpPr>
      <p:sp>
        <p:nvSpPr>
          <p:cNvPr id="189" name="Google Shape;189;p9"/>
          <p:cNvSpPr/>
          <p:nvPr/>
        </p:nvSpPr>
        <p:spPr>
          <a:xfrm>
            <a:off x="0"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0" name="Google Shape;190;p9"/>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9"/>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192" name="Google Shape;192;p9"/>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Berlin: Green Roofs and Facades</a:t>
            </a:r>
            <a:endParaRPr sz="2600">
              <a:solidFill>
                <a:schemeClr val="dk1"/>
              </a:solidFill>
              <a:latin typeface="Arial"/>
              <a:ea typeface="Arial"/>
              <a:cs typeface="Arial"/>
              <a:sym typeface="Arial"/>
            </a:endParaRPr>
          </a:p>
        </p:txBody>
      </p:sp>
      <p:cxnSp>
        <p:nvCxnSpPr>
          <p:cNvPr id="193" name="Google Shape;193;p9"/>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194" name="Google Shape;194;p9"/>
          <p:cNvSpPr/>
          <p:nvPr/>
        </p:nvSpPr>
        <p:spPr>
          <a:xfrm>
            <a:off x="732453" y="1441393"/>
            <a:ext cx="4389120" cy="731520"/>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Clr>
                <a:srgbClr val="183B2D"/>
              </a:buClr>
              <a:buSzPts val="2400"/>
              <a:buFont typeface="Arial"/>
              <a:buNone/>
            </a:pPr>
            <a:r>
              <a:rPr lang="en-TR" sz="2400" b="1">
                <a:solidFill>
                  <a:srgbClr val="183B2D"/>
                </a:solidFill>
                <a:latin typeface="Arial"/>
                <a:ea typeface="Arial"/>
                <a:cs typeface="Arial"/>
                <a:sym typeface="Arial"/>
              </a:rPr>
              <a:t>GründachPLUS supports green roofs and green facades as climate adaptation infrastructure.</a:t>
            </a:r>
            <a:endParaRPr sz="2400">
              <a:solidFill>
                <a:schemeClr val="dk1"/>
              </a:solidFill>
              <a:latin typeface="Arial"/>
              <a:ea typeface="Arial"/>
              <a:cs typeface="Arial"/>
              <a:sym typeface="Arial"/>
            </a:endParaRPr>
          </a:p>
        </p:txBody>
      </p:sp>
      <p:sp>
        <p:nvSpPr>
          <p:cNvPr id="195" name="Google Shape;195;p9"/>
          <p:cNvSpPr/>
          <p:nvPr/>
        </p:nvSpPr>
        <p:spPr>
          <a:xfrm>
            <a:off x="869613" y="3072384"/>
            <a:ext cx="4114800" cy="1828800"/>
          </a:xfrm>
          <a:prstGeom prst="rect">
            <a:avLst/>
          </a:prstGeom>
          <a:noFill/>
          <a:ln>
            <a:noFill/>
          </a:ln>
        </p:spPr>
        <p:txBody>
          <a:bodyPr spcFirstLastPara="1" wrap="square" lIns="500" tIns="500" rIns="500" bIns="500" anchor="ctr" anchorCtr="0">
            <a:normAutofit/>
          </a:bodyPr>
          <a:lstStyle/>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Retain rainwater</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Improve insulation</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Reduce local heat</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Create habitat for insects and birds</a:t>
            </a:r>
            <a:endParaRPr sz="160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600"/>
              <a:buFont typeface="Arial"/>
              <a:buChar char="•"/>
            </a:pPr>
            <a:r>
              <a:rPr lang="en-TR" sz="1600">
                <a:solidFill>
                  <a:srgbClr val="202820"/>
                </a:solidFill>
                <a:latin typeface="Arial"/>
                <a:ea typeface="Arial"/>
                <a:cs typeface="Arial"/>
                <a:sym typeface="Arial"/>
              </a:rPr>
              <a:t>Combine with solar energy where possible</a:t>
            </a:r>
            <a:endParaRPr sz="1600">
              <a:solidFill>
                <a:schemeClr val="dk1"/>
              </a:solidFill>
              <a:latin typeface="Arial"/>
              <a:ea typeface="Arial"/>
              <a:cs typeface="Arial"/>
              <a:sym typeface="Arial"/>
            </a:endParaRPr>
          </a:p>
        </p:txBody>
      </p:sp>
      <p:sp>
        <p:nvSpPr>
          <p:cNvPr id="196" name="Google Shape;196;p9"/>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10</a:t>
            </a:fld>
            <a:endParaRPr sz="1200">
              <a:solidFill>
                <a:srgbClr val="7B8A6F"/>
              </a:solidFill>
              <a:latin typeface="Arial"/>
              <a:ea typeface="Arial"/>
              <a:cs typeface="Arial"/>
              <a:sym typeface="Arial"/>
            </a:endParaRPr>
          </a:p>
        </p:txBody>
      </p:sp>
      <p:pic>
        <p:nvPicPr>
          <p:cNvPr id="197" name="Google Shape;197;p9"/>
          <p:cNvPicPr preferRelativeResize="0"/>
          <p:nvPr/>
        </p:nvPicPr>
        <p:blipFill rotWithShape="1">
          <a:blip r:embed="rId3">
            <a:alphaModFix/>
          </a:blip>
          <a:srcRect/>
          <a:stretch/>
        </p:blipFill>
        <p:spPr>
          <a:xfrm>
            <a:off x="6156975" y="566925"/>
            <a:ext cx="6035026" cy="5933025"/>
          </a:xfrm>
          <a:prstGeom prst="rect">
            <a:avLst/>
          </a:prstGeom>
          <a:noFill/>
          <a:ln>
            <a:noFill/>
          </a:ln>
        </p:spPr>
      </p:pic>
      <p:sp>
        <p:nvSpPr>
          <p:cNvPr id="198" name="Google Shape;198;p9"/>
          <p:cNvSpPr txBox="1"/>
          <p:nvPr/>
        </p:nvSpPr>
        <p:spPr>
          <a:xfrm>
            <a:off x="869606" y="5477500"/>
            <a:ext cx="42519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TR" sz="1800" b="0" i="1" u="none" strike="noStrike">
                <a:solidFill>
                  <a:srgbClr val="8296B0"/>
                </a:solidFill>
                <a:latin typeface="Arial"/>
                <a:ea typeface="Arial"/>
                <a:cs typeface="Arial"/>
                <a:sym typeface="Arial"/>
              </a:rPr>
              <a:t>Turning rooftops into living infrastructure for a cooler, greener, and more resilient city.</a:t>
            </a:r>
            <a:endParaRPr sz="1800" i="1">
              <a:solidFill>
                <a:srgbClr val="8296B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203"/>
        <p:cNvGrpSpPr/>
        <p:nvPr/>
      </p:nvGrpSpPr>
      <p:grpSpPr>
        <a:xfrm>
          <a:off x="0" y="0"/>
          <a:ext cx="0" cy="0"/>
          <a:chOff x="0" y="0"/>
          <a:chExt cx="0" cy="0"/>
        </a:xfrm>
      </p:grpSpPr>
      <p:sp>
        <p:nvSpPr>
          <p:cNvPr id="204" name="Google Shape;204;p10"/>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0"/>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206" name="Google Shape;206;p10"/>
          <p:cNvSpPr/>
          <p:nvPr/>
        </p:nvSpPr>
        <p:spPr>
          <a:xfrm>
            <a:off x="502920" y="566928"/>
            <a:ext cx="10712476"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TR" sz="2600" b="1">
                <a:solidFill>
                  <a:srgbClr val="183B2D"/>
                </a:solidFill>
                <a:latin typeface="Arial"/>
                <a:ea typeface="Arial"/>
                <a:cs typeface="Arial"/>
                <a:sym typeface="Arial"/>
              </a:rPr>
              <a:t>Amsterdam: </a:t>
            </a:r>
            <a:r>
              <a:rPr lang="en-TR" sz="2600" b="1">
                <a:solidFill>
                  <a:schemeClr val="dk1"/>
                </a:solidFill>
                <a:latin typeface="Arial"/>
                <a:ea typeface="Arial"/>
                <a:cs typeface="Arial"/>
                <a:sym typeface="Arial"/>
              </a:rPr>
              <a:t>RESILIO Smart Blue-Green Roofs</a:t>
            </a:r>
            <a:endParaRPr sz="2600" b="1">
              <a:solidFill>
                <a:schemeClr val="dk1"/>
              </a:solidFill>
              <a:latin typeface="Arial"/>
              <a:ea typeface="Arial"/>
              <a:cs typeface="Arial"/>
              <a:sym typeface="Arial"/>
            </a:endParaRPr>
          </a:p>
        </p:txBody>
      </p:sp>
      <p:cxnSp>
        <p:nvCxnSpPr>
          <p:cNvPr id="207" name="Google Shape;207;p10"/>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208" name="Google Shape;208;p10"/>
          <p:cNvSpPr/>
          <p:nvPr/>
        </p:nvSpPr>
        <p:spPr>
          <a:xfrm>
            <a:off x="749808" y="1417320"/>
            <a:ext cx="5074920" cy="777240"/>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None/>
            </a:pPr>
            <a:r>
              <a:rPr lang="en-TR" sz="2400" b="1">
                <a:solidFill>
                  <a:schemeClr val="dk1"/>
                </a:solidFill>
                <a:latin typeface="Arial"/>
                <a:ea typeface="Arial"/>
                <a:cs typeface="Arial"/>
                <a:sym typeface="Arial"/>
              </a:rPr>
              <a:t>Roofs act as a network of decentralized water buffers, helping the city function like a sponge during heavy rainfall and dry periods.</a:t>
            </a:r>
            <a:endParaRPr sz="2400" b="1">
              <a:solidFill>
                <a:schemeClr val="dk1"/>
              </a:solidFill>
              <a:latin typeface="Arial"/>
              <a:ea typeface="Arial"/>
              <a:cs typeface="Arial"/>
              <a:sym typeface="Arial"/>
            </a:endParaRPr>
          </a:p>
        </p:txBody>
      </p:sp>
      <p:sp>
        <p:nvSpPr>
          <p:cNvPr id="209" name="Google Shape;209;p10"/>
          <p:cNvSpPr/>
          <p:nvPr/>
        </p:nvSpPr>
        <p:spPr>
          <a:xfrm>
            <a:off x="749810" y="3414625"/>
            <a:ext cx="4617600" cy="1554600"/>
          </a:xfrm>
          <a:prstGeom prst="rect">
            <a:avLst/>
          </a:prstGeom>
          <a:noFill/>
          <a:ln>
            <a:noFill/>
          </a:ln>
        </p:spPr>
        <p:txBody>
          <a:bodyPr spcFirstLastPara="1" wrap="square" lIns="500" tIns="500" rIns="500" bIns="500" anchor="ctr" anchorCtr="0">
            <a:normAutofit/>
          </a:bodyPr>
          <a:lstStyle/>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Reduces urban flooding</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Cools buildings and surrounding areas</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Supports biodiversity</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Improves climate resilience</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Uses weather forecasts to optimize water storage</a:t>
            </a:r>
            <a:endParaRPr sz="1550">
              <a:solidFill>
                <a:schemeClr val="dk1"/>
              </a:solidFill>
              <a:latin typeface="Arial"/>
              <a:ea typeface="Arial"/>
              <a:cs typeface="Arial"/>
              <a:sym typeface="Arial"/>
            </a:endParaRPr>
          </a:p>
        </p:txBody>
      </p:sp>
      <p:sp>
        <p:nvSpPr>
          <p:cNvPr id="210" name="Google Shape;210;p10"/>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11</a:t>
            </a:fld>
            <a:endParaRPr sz="1200">
              <a:solidFill>
                <a:srgbClr val="7B8A6F"/>
              </a:solidFill>
              <a:latin typeface="Arial"/>
              <a:ea typeface="Arial"/>
              <a:cs typeface="Arial"/>
              <a:sym typeface="Arial"/>
            </a:endParaRPr>
          </a:p>
        </p:txBody>
      </p:sp>
      <p:pic>
        <p:nvPicPr>
          <p:cNvPr id="211" name="Google Shape;211;p10"/>
          <p:cNvPicPr preferRelativeResize="0"/>
          <p:nvPr/>
        </p:nvPicPr>
        <p:blipFill rotWithShape="1">
          <a:blip r:embed="rId3">
            <a:alphaModFix/>
          </a:blip>
          <a:srcRect t="7908"/>
          <a:stretch/>
        </p:blipFill>
        <p:spPr>
          <a:xfrm>
            <a:off x="6913984" y="2309879"/>
            <a:ext cx="3850079" cy="2659225"/>
          </a:xfrm>
          <a:prstGeom prst="rect">
            <a:avLst/>
          </a:prstGeom>
          <a:noFill/>
          <a:ln>
            <a:noFill/>
          </a:ln>
        </p:spPr>
      </p:pic>
      <p:sp>
        <p:nvSpPr>
          <p:cNvPr id="212" name="Google Shape;212;p10"/>
          <p:cNvSpPr txBox="1"/>
          <p:nvPr/>
        </p:nvSpPr>
        <p:spPr>
          <a:xfrm>
            <a:off x="749807" y="5440680"/>
            <a:ext cx="756551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TR" sz="1800" b="0" i="1" u="none" strike="noStrike">
                <a:solidFill>
                  <a:srgbClr val="8296B0"/>
                </a:solidFill>
                <a:latin typeface="Arial"/>
                <a:ea typeface="Arial"/>
                <a:cs typeface="Arial"/>
                <a:sym typeface="Arial"/>
              </a:rPr>
              <a:t>Every roof can become part of a city’s climate adaptation system.</a:t>
            </a:r>
            <a:endParaRPr sz="1800" i="1">
              <a:solidFill>
                <a:srgbClr val="8296B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217"/>
        <p:cNvGrpSpPr/>
        <p:nvPr/>
      </p:nvGrpSpPr>
      <p:grpSpPr>
        <a:xfrm>
          <a:off x="0" y="0"/>
          <a:ext cx="0" cy="0"/>
          <a:chOff x="0" y="0"/>
          <a:chExt cx="0" cy="0"/>
        </a:xfrm>
      </p:grpSpPr>
      <p:sp>
        <p:nvSpPr>
          <p:cNvPr id="218" name="Google Shape;218;p11"/>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220" name="Google Shape;220;p11"/>
          <p:cNvSpPr/>
          <p:nvPr/>
        </p:nvSpPr>
        <p:spPr>
          <a:xfrm>
            <a:off x="502920" y="566928"/>
            <a:ext cx="10712476"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TR" sz="2600" b="1">
                <a:solidFill>
                  <a:schemeClr val="dk1"/>
                </a:solidFill>
                <a:latin typeface="Arial"/>
                <a:ea typeface="Arial"/>
                <a:cs typeface="Arial"/>
                <a:sym typeface="Arial"/>
              </a:rPr>
              <a:t>Rotterdam </a:t>
            </a:r>
            <a:r>
              <a:rPr lang="en-TR" sz="2600" b="1">
                <a:solidFill>
                  <a:srgbClr val="183B2D"/>
                </a:solidFill>
                <a:latin typeface="Arial"/>
                <a:ea typeface="Arial"/>
                <a:cs typeface="Arial"/>
                <a:sym typeface="Arial"/>
              </a:rPr>
              <a:t>: </a:t>
            </a:r>
            <a:r>
              <a:rPr lang="en-TR" sz="2600" b="1">
                <a:solidFill>
                  <a:schemeClr val="dk1"/>
                </a:solidFill>
                <a:latin typeface="Arial"/>
                <a:ea typeface="Arial"/>
                <a:cs typeface="Arial"/>
                <a:sym typeface="Arial"/>
              </a:rPr>
              <a:t>Waterplein Benthemplein</a:t>
            </a:r>
            <a:endParaRPr sz="2600" b="1">
              <a:solidFill>
                <a:schemeClr val="dk1"/>
              </a:solidFill>
              <a:latin typeface="Arial"/>
              <a:ea typeface="Arial"/>
              <a:cs typeface="Arial"/>
              <a:sym typeface="Arial"/>
            </a:endParaRPr>
          </a:p>
        </p:txBody>
      </p:sp>
      <p:cxnSp>
        <p:nvCxnSpPr>
          <p:cNvPr id="221" name="Google Shape;221;p11"/>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222" name="Google Shape;222;p11"/>
          <p:cNvSpPr/>
          <p:nvPr/>
        </p:nvSpPr>
        <p:spPr>
          <a:xfrm>
            <a:off x="749808" y="1417320"/>
            <a:ext cx="5788152" cy="777240"/>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None/>
            </a:pPr>
            <a:r>
              <a:rPr lang="en-TR" sz="2400" b="1">
                <a:solidFill>
                  <a:schemeClr val="dk1"/>
                </a:solidFill>
                <a:latin typeface="Arial"/>
                <a:ea typeface="Arial"/>
                <a:cs typeface="Arial"/>
                <a:sym typeface="Arial"/>
              </a:rPr>
              <a:t>It is designed as an innovative climate-adaptive solution that seamlessly combines dual functions: dynamic public recreational space during dry weather and a massive emergency stormwater reservoir during heavy rainfall.</a:t>
            </a:r>
            <a:endParaRPr sz="2400" b="1">
              <a:solidFill>
                <a:schemeClr val="dk1"/>
              </a:solidFill>
              <a:latin typeface="Arial"/>
              <a:ea typeface="Arial"/>
              <a:cs typeface="Arial"/>
              <a:sym typeface="Arial"/>
            </a:endParaRPr>
          </a:p>
        </p:txBody>
      </p:sp>
      <p:sp>
        <p:nvSpPr>
          <p:cNvPr id="223" name="Google Shape;223;p11"/>
          <p:cNvSpPr/>
          <p:nvPr/>
        </p:nvSpPr>
        <p:spPr>
          <a:xfrm>
            <a:off x="792658" y="3886201"/>
            <a:ext cx="4617720" cy="1554480"/>
          </a:xfrm>
          <a:prstGeom prst="rect">
            <a:avLst/>
          </a:prstGeom>
          <a:noFill/>
          <a:ln>
            <a:noFill/>
          </a:ln>
        </p:spPr>
        <p:txBody>
          <a:bodyPr spcFirstLastPara="1" wrap="square" lIns="500" tIns="500" rIns="500" bIns="500" anchor="ctr" anchorCtr="0">
            <a:normAutofit/>
          </a:bodyPr>
          <a:lstStyle/>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Flood prevention</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Urban cooling</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Public recreation</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Climate awareness</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Multifunctional use of space</a:t>
            </a:r>
            <a:endParaRPr/>
          </a:p>
        </p:txBody>
      </p:sp>
      <p:sp>
        <p:nvSpPr>
          <p:cNvPr id="224" name="Google Shape;224;p11"/>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12</a:t>
            </a:fld>
            <a:endParaRPr sz="1200">
              <a:solidFill>
                <a:srgbClr val="7B8A6F"/>
              </a:solidFill>
              <a:latin typeface="Arial"/>
              <a:ea typeface="Arial"/>
              <a:cs typeface="Arial"/>
              <a:sym typeface="Arial"/>
            </a:endParaRPr>
          </a:p>
        </p:txBody>
      </p:sp>
      <p:pic>
        <p:nvPicPr>
          <p:cNvPr id="225" name="Google Shape;225;p11" descr="DE URBANISTEN"/>
          <p:cNvPicPr preferRelativeResize="0"/>
          <p:nvPr/>
        </p:nvPicPr>
        <p:blipFill rotWithShape="1">
          <a:blip r:embed="rId3">
            <a:alphaModFix/>
          </a:blip>
          <a:srcRect l="1" r="31471"/>
          <a:stretch/>
        </p:blipFill>
        <p:spPr>
          <a:xfrm>
            <a:off x="6781623" y="2309879"/>
            <a:ext cx="3982440" cy="2762184"/>
          </a:xfrm>
          <a:prstGeom prst="rect">
            <a:avLst/>
          </a:prstGeom>
          <a:noFill/>
          <a:ln>
            <a:noFill/>
          </a:ln>
        </p:spPr>
      </p:pic>
      <p:sp>
        <p:nvSpPr>
          <p:cNvPr id="226" name="Google Shape;226;p11"/>
          <p:cNvSpPr txBox="1"/>
          <p:nvPr/>
        </p:nvSpPr>
        <p:spPr>
          <a:xfrm>
            <a:off x="673717" y="5742432"/>
            <a:ext cx="610790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TR" sz="1800" b="0" i="1" u="none" strike="noStrike">
                <a:solidFill>
                  <a:srgbClr val="8296B0"/>
                </a:solidFill>
                <a:latin typeface="Arial"/>
                <a:ea typeface="Arial"/>
                <a:cs typeface="Arial"/>
                <a:sym typeface="Arial"/>
              </a:rPr>
              <a:t>A square that becomes a reservoir when the city needs it.</a:t>
            </a:r>
            <a:endParaRPr sz="1800" i="1">
              <a:solidFill>
                <a:srgbClr val="8296B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231"/>
        <p:cNvGrpSpPr/>
        <p:nvPr/>
      </p:nvGrpSpPr>
      <p:grpSpPr>
        <a:xfrm>
          <a:off x="0" y="0"/>
          <a:ext cx="0" cy="0"/>
          <a:chOff x="0" y="0"/>
          <a:chExt cx="0" cy="0"/>
        </a:xfrm>
      </p:grpSpPr>
      <p:sp>
        <p:nvSpPr>
          <p:cNvPr id="232" name="Google Shape;232;p12"/>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2"/>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234" name="Google Shape;234;p12"/>
          <p:cNvSpPr/>
          <p:nvPr/>
        </p:nvSpPr>
        <p:spPr>
          <a:xfrm>
            <a:off x="502920" y="566928"/>
            <a:ext cx="10712476"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TR" sz="2600" b="1">
                <a:solidFill>
                  <a:schemeClr val="dk1"/>
                </a:solidFill>
                <a:latin typeface="Arial"/>
                <a:ea typeface="Arial"/>
                <a:cs typeface="Arial"/>
                <a:sym typeface="Arial"/>
              </a:rPr>
              <a:t>Barcelona </a:t>
            </a:r>
            <a:r>
              <a:rPr lang="en-TR" sz="2600" b="1">
                <a:solidFill>
                  <a:srgbClr val="183B2D"/>
                </a:solidFill>
                <a:latin typeface="Arial"/>
                <a:ea typeface="Arial"/>
                <a:cs typeface="Arial"/>
                <a:sym typeface="Arial"/>
              </a:rPr>
              <a:t>: </a:t>
            </a:r>
            <a:r>
              <a:rPr lang="en-TR" sz="2600" b="1">
                <a:solidFill>
                  <a:schemeClr val="dk1"/>
                </a:solidFill>
                <a:latin typeface="Arial"/>
                <a:ea typeface="Arial"/>
                <a:cs typeface="Arial"/>
                <a:sym typeface="Arial"/>
              </a:rPr>
              <a:t>Superblocks </a:t>
            </a:r>
            <a:endParaRPr sz="2600" b="1">
              <a:solidFill>
                <a:schemeClr val="dk1"/>
              </a:solidFill>
              <a:latin typeface="Arial"/>
              <a:ea typeface="Arial"/>
              <a:cs typeface="Arial"/>
              <a:sym typeface="Arial"/>
            </a:endParaRPr>
          </a:p>
        </p:txBody>
      </p:sp>
      <p:cxnSp>
        <p:nvCxnSpPr>
          <p:cNvPr id="235" name="Google Shape;235;p12"/>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236" name="Google Shape;236;p12"/>
          <p:cNvSpPr/>
          <p:nvPr/>
        </p:nvSpPr>
        <p:spPr>
          <a:xfrm>
            <a:off x="749808" y="1417320"/>
            <a:ext cx="5788152" cy="777240"/>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None/>
            </a:pPr>
            <a:r>
              <a:rPr lang="en-TR" sz="2400" b="1">
                <a:solidFill>
                  <a:schemeClr val="dk1"/>
                </a:solidFill>
                <a:latin typeface="Arial"/>
                <a:ea typeface="Arial"/>
                <a:cs typeface="Arial"/>
                <a:sym typeface="Arial"/>
              </a:rPr>
              <a:t>The city introduced Superblocks (Superilles), reorganizing several city blocks to prioritize people over cars.</a:t>
            </a:r>
            <a:endParaRPr sz="2400" b="1">
              <a:solidFill>
                <a:schemeClr val="dk1"/>
              </a:solidFill>
              <a:latin typeface="Arial"/>
              <a:ea typeface="Arial"/>
              <a:cs typeface="Arial"/>
              <a:sym typeface="Arial"/>
            </a:endParaRPr>
          </a:p>
        </p:txBody>
      </p:sp>
      <p:sp>
        <p:nvSpPr>
          <p:cNvPr id="237" name="Google Shape;237;p12"/>
          <p:cNvSpPr/>
          <p:nvPr/>
        </p:nvSpPr>
        <p:spPr>
          <a:xfrm>
            <a:off x="792658" y="2913731"/>
            <a:ext cx="4617720" cy="1554480"/>
          </a:xfrm>
          <a:prstGeom prst="rect">
            <a:avLst/>
          </a:prstGeom>
          <a:noFill/>
          <a:ln>
            <a:noFill/>
          </a:ln>
        </p:spPr>
        <p:txBody>
          <a:bodyPr spcFirstLastPara="1" wrap="square" lIns="500" tIns="500" rIns="500" bIns="500" anchor="ctr" anchorCtr="0">
            <a:normAutofit/>
          </a:bodyPr>
          <a:lstStyle/>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Reduced air pollution</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Lower urban temperatures</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Increased biodiversity</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More space for social interaction</a:t>
            </a:r>
            <a:endParaRPr/>
          </a:p>
          <a:p>
            <a:pPr marL="285750" marR="0" lvl="0" indent="-285750" algn="l" rtl="0">
              <a:spcBef>
                <a:spcPts val="0"/>
              </a:spcBef>
              <a:spcAft>
                <a:spcPts val="0"/>
              </a:spcAft>
              <a:buClr>
                <a:schemeClr val="dk1"/>
              </a:buClr>
              <a:buSzPts val="1600"/>
              <a:buFont typeface="Arial"/>
              <a:buChar char="•"/>
            </a:pPr>
            <a:r>
              <a:rPr lang="en-TR" sz="1600">
                <a:solidFill>
                  <a:schemeClr val="dk1"/>
                </a:solidFill>
                <a:latin typeface="Arial"/>
                <a:ea typeface="Arial"/>
                <a:cs typeface="Arial"/>
                <a:sym typeface="Arial"/>
              </a:rPr>
              <a:t>Improved health and well-being</a:t>
            </a:r>
            <a:endParaRPr/>
          </a:p>
        </p:txBody>
      </p:sp>
      <p:sp>
        <p:nvSpPr>
          <p:cNvPr id="238" name="Google Shape;238;p12"/>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13</a:t>
            </a:fld>
            <a:endParaRPr sz="1200">
              <a:solidFill>
                <a:srgbClr val="7B8A6F"/>
              </a:solidFill>
              <a:latin typeface="Arial"/>
              <a:ea typeface="Arial"/>
              <a:cs typeface="Arial"/>
              <a:sym typeface="Arial"/>
            </a:endParaRPr>
          </a:p>
        </p:txBody>
      </p:sp>
      <p:pic>
        <p:nvPicPr>
          <p:cNvPr id="239" name="Google Shape;239;p12"/>
          <p:cNvPicPr preferRelativeResize="0"/>
          <p:nvPr/>
        </p:nvPicPr>
        <p:blipFill rotWithShape="1">
          <a:blip r:embed="rId3">
            <a:alphaModFix/>
          </a:blip>
          <a:srcRect/>
          <a:stretch/>
        </p:blipFill>
        <p:spPr>
          <a:xfrm>
            <a:off x="6701205" y="2386236"/>
            <a:ext cx="4143276" cy="2762184"/>
          </a:xfrm>
          <a:prstGeom prst="rect">
            <a:avLst/>
          </a:prstGeom>
          <a:noFill/>
          <a:ln>
            <a:noFill/>
          </a:ln>
        </p:spPr>
      </p:pic>
      <p:sp>
        <p:nvSpPr>
          <p:cNvPr id="240" name="Google Shape;240;p12"/>
          <p:cNvSpPr txBox="1"/>
          <p:nvPr/>
        </p:nvSpPr>
        <p:spPr>
          <a:xfrm>
            <a:off x="731520" y="5644741"/>
            <a:ext cx="80695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TR" sz="1800" i="1">
                <a:solidFill>
                  <a:srgbClr val="8296B0"/>
                </a:solidFill>
                <a:latin typeface="Arial"/>
                <a:ea typeface="Arial"/>
                <a:cs typeface="Arial"/>
                <a:sym typeface="Arial"/>
              </a:rPr>
              <a:t>From stone and asphalt to shade and biodiversity.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245"/>
        <p:cNvGrpSpPr/>
        <p:nvPr/>
      </p:nvGrpSpPr>
      <p:grpSpPr>
        <a:xfrm>
          <a:off x="0" y="0"/>
          <a:ext cx="0" cy="0"/>
          <a:chOff x="0" y="0"/>
          <a:chExt cx="0" cy="0"/>
        </a:xfrm>
      </p:grpSpPr>
      <p:sp>
        <p:nvSpPr>
          <p:cNvPr id="246" name="Google Shape;246;p13"/>
          <p:cNvSpPr/>
          <p:nvPr/>
        </p:nvSpPr>
        <p:spPr>
          <a:xfrm>
            <a:off x="0"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3"/>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3"/>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249" name="Google Shape;249;p13"/>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Austria and Vienna: Climate Adaptation Context</a:t>
            </a:r>
            <a:endParaRPr sz="2600">
              <a:solidFill>
                <a:schemeClr val="dk1"/>
              </a:solidFill>
              <a:latin typeface="Arial"/>
              <a:ea typeface="Arial"/>
              <a:cs typeface="Arial"/>
              <a:sym typeface="Arial"/>
            </a:endParaRPr>
          </a:p>
        </p:txBody>
      </p:sp>
      <p:cxnSp>
        <p:nvCxnSpPr>
          <p:cNvPr id="250" name="Google Shape;250;p13"/>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251" name="Google Shape;251;p13"/>
          <p:cNvSpPr/>
          <p:nvPr/>
        </p:nvSpPr>
        <p:spPr>
          <a:xfrm>
            <a:off x="731520" y="1325880"/>
            <a:ext cx="10332720" cy="731520"/>
          </a:xfrm>
          <a:prstGeom prst="rect">
            <a:avLst/>
          </a:prstGeom>
          <a:noFill/>
          <a:ln>
            <a:noFill/>
          </a:ln>
        </p:spPr>
        <p:txBody>
          <a:bodyPr spcFirstLastPara="1" wrap="square" lIns="750" tIns="750" rIns="750" bIns="750" anchor="t" anchorCtr="0">
            <a:normAutofit/>
          </a:bodyPr>
          <a:lstStyle/>
          <a:p>
            <a:pPr marL="0" marR="0" lvl="0" indent="0" algn="l" rtl="0">
              <a:spcBef>
                <a:spcPts val="0"/>
              </a:spcBef>
              <a:spcAft>
                <a:spcPts val="0"/>
              </a:spcAft>
              <a:buClr>
                <a:srgbClr val="183B2D"/>
              </a:buClr>
              <a:buSzPts val="2035"/>
              <a:buFont typeface="Arial"/>
              <a:buNone/>
            </a:pPr>
            <a:r>
              <a:rPr lang="en-TR" sz="2035" b="1">
                <a:solidFill>
                  <a:srgbClr val="183B2D"/>
                </a:solidFill>
                <a:latin typeface="Arial"/>
                <a:ea typeface="Arial"/>
                <a:cs typeface="Arial"/>
                <a:sym typeface="Arial"/>
              </a:rPr>
              <a:t>Vienna aims to become climate-neutral and climate-resilient by 2040, while heatwaves and sealed surfaces make everyday urban comfort a growing challenge.</a:t>
            </a:r>
            <a:endParaRPr sz="2035">
              <a:solidFill>
                <a:schemeClr val="dk1"/>
              </a:solidFill>
              <a:latin typeface="Arial"/>
              <a:ea typeface="Arial"/>
              <a:cs typeface="Arial"/>
              <a:sym typeface="Arial"/>
            </a:endParaRPr>
          </a:p>
        </p:txBody>
      </p:sp>
      <p:sp>
        <p:nvSpPr>
          <p:cNvPr id="252" name="Google Shape;252;p13"/>
          <p:cNvSpPr/>
          <p:nvPr/>
        </p:nvSpPr>
        <p:spPr>
          <a:xfrm>
            <a:off x="822960" y="2606040"/>
            <a:ext cx="2331720" cy="1417320"/>
          </a:xfrm>
          <a:prstGeom prst="roundRect">
            <a:avLst>
              <a:gd name="adj" fmla="val 3871"/>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3"/>
          <p:cNvSpPr/>
          <p:nvPr/>
        </p:nvSpPr>
        <p:spPr>
          <a:xfrm>
            <a:off x="1005840" y="2907792"/>
            <a:ext cx="1920240" cy="237744"/>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700"/>
              <a:buFont typeface="Arial"/>
              <a:buNone/>
            </a:pPr>
            <a:r>
              <a:rPr lang="en-TR" sz="1700" b="1">
                <a:solidFill>
                  <a:srgbClr val="183B2D"/>
                </a:solidFill>
                <a:latin typeface="Arial"/>
                <a:ea typeface="Arial"/>
                <a:cs typeface="Arial"/>
                <a:sym typeface="Arial"/>
              </a:rPr>
              <a:t>Heat stress</a:t>
            </a:r>
            <a:endParaRPr sz="1700">
              <a:solidFill>
                <a:schemeClr val="dk1"/>
              </a:solidFill>
              <a:latin typeface="Arial"/>
              <a:ea typeface="Arial"/>
              <a:cs typeface="Arial"/>
              <a:sym typeface="Arial"/>
            </a:endParaRPr>
          </a:p>
        </p:txBody>
      </p:sp>
      <p:sp>
        <p:nvSpPr>
          <p:cNvPr id="254" name="Google Shape;254;p13"/>
          <p:cNvSpPr/>
          <p:nvPr/>
        </p:nvSpPr>
        <p:spPr>
          <a:xfrm>
            <a:off x="960120" y="3337560"/>
            <a:ext cx="2011680" cy="41148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202820"/>
              </a:buClr>
              <a:buSzPts val="1250"/>
              <a:buFont typeface="Arial"/>
              <a:buNone/>
            </a:pPr>
            <a:r>
              <a:rPr lang="en-TR" sz="1250">
                <a:solidFill>
                  <a:srgbClr val="202820"/>
                </a:solidFill>
                <a:latin typeface="Arial"/>
                <a:ea typeface="Arial"/>
                <a:cs typeface="Arial"/>
                <a:sym typeface="Arial"/>
              </a:rPr>
              <a:t>Shade, trees, water and reflective surfaces</a:t>
            </a:r>
            <a:endParaRPr sz="1250">
              <a:solidFill>
                <a:schemeClr val="dk1"/>
              </a:solidFill>
              <a:latin typeface="Arial"/>
              <a:ea typeface="Arial"/>
              <a:cs typeface="Arial"/>
              <a:sym typeface="Arial"/>
            </a:endParaRPr>
          </a:p>
        </p:txBody>
      </p:sp>
      <p:sp>
        <p:nvSpPr>
          <p:cNvPr id="255" name="Google Shape;255;p13"/>
          <p:cNvSpPr/>
          <p:nvPr/>
        </p:nvSpPr>
        <p:spPr>
          <a:xfrm>
            <a:off x="3611880" y="2606040"/>
            <a:ext cx="2331720" cy="1417320"/>
          </a:xfrm>
          <a:prstGeom prst="roundRect">
            <a:avLst>
              <a:gd name="adj" fmla="val 3871"/>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3"/>
          <p:cNvSpPr/>
          <p:nvPr/>
        </p:nvSpPr>
        <p:spPr>
          <a:xfrm>
            <a:off x="3794760" y="2907792"/>
            <a:ext cx="1920240" cy="237744"/>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700"/>
              <a:buFont typeface="Arial"/>
              <a:buNone/>
            </a:pPr>
            <a:r>
              <a:rPr lang="en-TR" sz="1700" b="1">
                <a:solidFill>
                  <a:srgbClr val="183B2D"/>
                </a:solidFill>
                <a:latin typeface="Arial"/>
                <a:ea typeface="Arial"/>
                <a:cs typeface="Arial"/>
                <a:sym typeface="Arial"/>
              </a:rPr>
              <a:t>Heavy rainfall</a:t>
            </a:r>
            <a:endParaRPr sz="1700">
              <a:solidFill>
                <a:schemeClr val="dk1"/>
              </a:solidFill>
              <a:latin typeface="Arial"/>
              <a:ea typeface="Arial"/>
              <a:cs typeface="Arial"/>
              <a:sym typeface="Arial"/>
            </a:endParaRPr>
          </a:p>
        </p:txBody>
      </p:sp>
      <p:sp>
        <p:nvSpPr>
          <p:cNvPr id="257" name="Google Shape;257;p13"/>
          <p:cNvSpPr/>
          <p:nvPr/>
        </p:nvSpPr>
        <p:spPr>
          <a:xfrm>
            <a:off x="3749040" y="3337560"/>
            <a:ext cx="2011680" cy="41148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202820"/>
              </a:buClr>
              <a:buSzPts val="1250"/>
              <a:buFont typeface="Arial"/>
              <a:buNone/>
            </a:pPr>
            <a:r>
              <a:rPr lang="en-TR" sz="1250">
                <a:solidFill>
                  <a:srgbClr val="202820"/>
                </a:solidFill>
                <a:latin typeface="Arial"/>
                <a:ea typeface="Arial"/>
                <a:cs typeface="Arial"/>
                <a:sym typeface="Arial"/>
              </a:rPr>
              <a:t>Sponge-city design and local retention</a:t>
            </a:r>
            <a:endParaRPr sz="1250">
              <a:solidFill>
                <a:schemeClr val="dk1"/>
              </a:solidFill>
              <a:latin typeface="Arial"/>
              <a:ea typeface="Arial"/>
              <a:cs typeface="Arial"/>
              <a:sym typeface="Arial"/>
            </a:endParaRPr>
          </a:p>
        </p:txBody>
      </p:sp>
      <p:sp>
        <p:nvSpPr>
          <p:cNvPr id="258" name="Google Shape;258;p13"/>
          <p:cNvSpPr/>
          <p:nvPr/>
        </p:nvSpPr>
        <p:spPr>
          <a:xfrm>
            <a:off x="6400800" y="2606040"/>
            <a:ext cx="2331720" cy="1417320"/>
          </a:xfrm>
          <a:prstGeom prst="roundRect">
            <a:avLst>
              <a:gd name="adj" fmla="val 3871"/>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3"/>
          <p:cNvSpPr/>
          <p:nvPr/>
        </p:nvSpPr>
        <p:spPr>
          <a:xfrm>
            <a:off x="6583680" y="2907792"/>
            <a:ext cx="1920240" cy="237744"/>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700"/>
              <a:buFont typeface="Arial"/>
              <a:buNone/>
            </a:pPr>
            <a:r>
              <a:rPr lang="en-TR" sz="1700" b="1">
                <a:solidFill>
                  <a:srgbClr val="183B2D"/>
                </a:solidFill>
                <a:latin typeface="Arial"/>
                <a:ea typeface="Arial"/>
                <a:cs typeface="Arial"/>
                <a:sym typeface="Arial"/>
              </a:rPr>
              <a:t>Dense districts</a:t>
            </a:r>
            <a:endParaRPr sz="1700">
              <a:solidFill>
                <a:schemeClr val="dk1"/>
              </a:solidFill>
              <a:latin typeface="Arial"/>
              <a:ea typeface="Arial"/>
              <a:cs typeface="Arial"/>
              <a:sym typeface="Arial"/>
            </a:endParaRPr>
          </a:p>
        </p:txBody>
      </p:sp>
      <p:sp>
        <p:nvSpPr>
          <p:cNvPr id="260" name="Google Shape;260;p13"/>
          <p:cNvSpPr/>
          <p:nvPr/>
        </p:nvSpPr>
        <p:spPr>
          <a:xfrm>
            <a:off x="6537960" y="3337560"/>
            <a:ext cx="2011680" cy="41148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202820"/>
              </a:buClr>
              <a:buSzPts val="1250"/>
              <a:buFont typeface="Arial"/>
              <a:buNone/>
            </a:pPr>
            <a:r>
              <a:rPr lang="en-TR" sz="1250">
                <a:solidFill>
                  <a:srgbClr val="202820"/>
                </a:solidFill>
                <a:latin typeface="Arial"/>
                <a:ea typeface="Arial"/>
                <a:cs typeface="Arial"/>
                <a:sym typeface="Arial"/>
              </a:rPr>
              <a:t>Micro-greening, schoolyards, courtyards and streets</a:t>
            </a:r>
            <a:endParaRPr sz="1250">
              <a:solidFill>
                <a:schemeClr val="dk1"/>
              </a:solidFill>
              <a:latin typeface="Arial"/>
              <a:ea typeface="Arial"/>
              <a:cs typeface="Arial"/>
              <a:sym typeface="Arial"/>
            </a:endParaRPr>
          </a:p>
        </p:txBody>
      </p:sp>
      <p:sp>
        <p:nvSpPr>
          <p:cNvPr id="261" name="Google Shape;261;p13"/>
          <p:cNvSpPr/>
          <p:nvPr/>
        </p:nvSpPr>
        <p:spPr>
          <a:xfrm>
            <a:off x="9189720" y="2606040"/>
            <a:ext cx="2331720" cy="1417320"/>
          </a:xfrm>
          <a:prstGeom prst="roundRect">
            <a:avLst>
              <a:gd name="adj" fmla="val 3871"/>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3"/>
          <p:cNvSpPr/>
          <p:nvPr/>
        </p:nvSpPr>
        <p:spPr>
          <a:xfrm>
            <a:off x="9372600" y="2907792"/>
            <a:ext cx="1920240" cy="237744"/>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700"/>
              <a:buFont typeface="Arial"/>
              <a:buNone/>
            </a:pPr>
            <a:r>
              <a:rPr lang="en-TR" sz="1700" b="1">
                <a:solidFill>
                  <a:srgbClr val="183B2D"/>
                </a:solidFill>
                <a:latin typeface="Arial"/>
                <a:ea typeface="Arial"/>
                <a:cs typeface="Arial"/>
                <a:sym typeface="Arial"/>
              </a:rPr>
              <a:t>Public health</a:t>
            </a:r>
            <a:endParaRPr sz="1700">
              <a:solidFill>
                <a:schemeClr val="dk1"/>
              </a:solidFill>
              <a:latin typeface="Arial"/>
              <a:ea typeface="Arial"/>
              <a:cs typeface="Arial"/>
              <a:sym typeface="Arial"/>
            </a:endParaRPr>
          </a:p>
        </p:txBody>
      </p:sp>
      <p:sp>
        <p:nvSpPr>
          <p:cNvPr id="263" name="Google Shape;263;p13"/>
          <p:cNvSpPr/>
          <p:nvPr/>
        </p:nvSpPr>
        <p:spPr>
          <a:xfrm>
            <a:off x="9326880" y="3337560"/>
            <a:ext cx="2011680" cy="41148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202820"/>
              </a:buClr>
              <a:buSzPts val="1250"/>
              <a:buFont typeface="Arial"/>
              <a:buNone/>
            </a:pPr>
            <a:r>
              <a:rPr lang="en-TR" sz="1250">
                <a:solidFill>
                  <a:srgbClr val="202820"/>
                </a:solidFill>
                <a:latin typeface="Arial"/>
                <a:ea typeface="Arial"/>
                <a:cs typeface="Arial"/>
                <a:sym typeface="Arial"/>
              </a:rPr>
              <a:t>Heat action, cool places and accessible information</a:t>
            </a:r>
            <a:endParaRPr sz="1250">
              <a:solidFill>
                <a:schemeClr val="dk1"/>
              </a:solidFill>
              <a:latin typeface="Arial"/>
              <a:ea typeface="Arial"/>
              <a:cs typeface="Arial"/>
              <a:sym typeface="Arial"/>
            </a:endParaRPr>
          </a:p>
        </p:txBody>
      </p:sp>
      <p:sp>
        <p:nvSpPr>
          <p:cNvPr id="264" name="Google Shape;264;p13"/>
          <p:cNvSpPr/>
          <p:nvPr/>
        </p:nvSpPr>
        <p:spPr>
          <a:xfrm>
            <a:off x="1158087" y="4457700"/>
            <a:ext cx="9875520" cy="41148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4F6F31"/>
              </a:buClr>
              <a:buSzPts val="1785"/>
              <a:buFont typeface="Arial"/>
              <a:buNone/>
            </a:pPr>
            <a:r>
              <a:rPr lang="en-TR" sz="1785" b="1">
                <a:solidFill>
                  <a:srgbClr val="4F6F31"/>
                </a:solidFill>
                <a:latin typeface="Arial"/>
                <a:ea typeface="Arial"/>
                <a:cs typeface="Arial"/>
                <a:sym typeface="Arial"/>
              </a:rPr>
              <a:t>Where can small nature-based interventions create the most comfort, beauty and resilience?</a:t>
            </a:r>
            <a:endParaRPr sz="1785">
              <a:solidFill>
                <a:schemeClr val="dk1"/>
              </a:solidFill>
              <a:latin typeface="Arial"/>
              <a:ea typeface="Arial"/>
              <a:cs typeface="Arial"/>
              <a:sym typeface="Arial"/>
            </a:endParaRPr>
          </a:p>
        </p:txBody>
      </p:sp>
      <p:sp>
        <p:nvSpPr>
          <p:cNvPr id="265" name="Google Shape;265;p13"/>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14</a:t>
            </a:fld>
            <a:endParaRPr sz="1200">
              <a:solidFill>
                <a:srgbClr val="7B8A6F"/>
              </a:solidFill>
              <a:latin typeface="Arial"/>
              <a:ea typeface="Arial"/>
              <a:cs typeface="Arial"/>
              <a:sym typeface="Arial"/>
            </a:endParaRPr>
          </a:p>
        </p:txBody>
      </p:sp>
      <p:pic>
        <p:nvPicPr>
          <p:cNvPr id="266" name="Google Shape;266;p13"/>
          <p:cNvPicPr preferRelativeResize="0"/>
          <p:nvPr/>
        </p:nvPicPr>
        <p:blipFill rotWithShape="1">
          <a:blip r:embed="rId3">
            <a:alphaModFix/>
          </a:blip>
          <a:srcRect l="72261" t="-1" b="83232"/>
          <a:stretch/>
        </p:blipFill>
        <p:spPr>
          <a:xfrm>
            <a:off x="2245042" y="4869180"/>
            <a:ext cx="3515678" cy="1416693"/>
          </a:xfrm>
          <a:prstGeom prst="rect">
            <a:avLst/>
          </a:prstGeom>
          <a:noFill/>
          <a:ln>
            <a:noFill/>
          </a:ln>
        </p:spPr>
      </p:pic>
      <p:pic>
        <p:nvPicPr>
          <p:cNvPr id="267" name="Google Shape;267;p13"/>
          <p:cNvPicPr preferRelativeResize="0"/>
          <p:nvPr/>
        </p:nvPicPr>
        <p:blipFill rotWithShape="1">
          <a:blip r:embed="rId3">
            <a:alphaModFix/>
          </a:blip>
          <a:srcRect l="72546" t="16842" r="-285" b="66389"/>
          <a:stretch/>
        </p:blipFill>
        <p:spPr>
          <a:xfrm>
            <a:off x="5897880" y="5006967"/>
            <a:ext cx="3515678" cy="141669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272"/>
        <p:cNvGrpSpPr/>
        <p:nvPr/>
      </p:nvGrpSpPr>
      <p:grpSpPr>
        <a:xfrm>
          <a:off x="0" y="0"/>
          <a:ext cx="0" cy="0"/>
          <a:chOff x="0" y="0"/>
          <a:chExt cx="0" cy="0"/>
        </a:xfrm>
      </p:grpSpPr>
      <p:sp>
        <p:nvSpPr>
          <p:cNvPr id="273" name="Google Shape;273;p14"/>
          <p:cNvSpPr/>
          <p:nvPr/>
        </p:nvSpPr>
        <p:spPr>
          <a:xfrm>
            <a:off x="0"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4"/>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4"/>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276" name="Google Shape;276;p14"/>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Vienna Example: Cool Streets</a:t>
            </a:r>
            <a:endParaRPr sz="2600">
              <a:solidFill>
                <a:schemeClr val="dk1"/>
              </a:solidFill>
              <a:latin typeface="Arial"/>
              <a:ea typeface="Arial"/>
              <a:cs typeface="Arial"/>
              <a:sym typeface="Arial"/>
            </a:endParaRPr>
          </a:p>
        </p:txBody>
      </p:sp>
      <p:cxnSp>
        <p:nvCxnSpPr>
          <p:cNvPr id="277" name="Google Shape;277;p14"/>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278" name="Google Shape;278;p14"/>
          <p:cNvSpPr/>
          <p:nvPr/>
        </p:nvSpPr>
        <p:spPr>
          <a:xfrm>
            <a:off x="749808" y="1417320"/>
            <a:ext cx="5303520" cy="731520"/>
          </a:xfrm>
          <a:prstGeom prst="rect">
            <a:avLst/>
          </a:prstGeom>
          <a:noFill/>
          <a:ln>
            <a:noFill/>
          </a:ln>
        </p:spPr>
        <p:txBody>
          <a:bodyPr spcFirstLastPara="1" wrap="square" lIns="750" tIns="750" rIns="750" bIns="750" anchor="t" anchorCtr="0">
            <a:normAutofit/>
          </a:bodyPr>
          <a:lstStyle/>
          <a:p>
            <a:pPr marL="0" marR="0" lvl="0" indent="0" algn="l" rtl="0">
              <a:lnSpc>
                <a:spcPct val="80000"/>
              </a:lnSpc>
              <a:spcBef>
                <a:spcPts val="0"/>
              </a:spcBef>
              <a:spcAft>
                <a:spcPts val="0"/>
              </a:spcAft>
              <a:buClr>
                <a:srgbClr val="183B2D"/>
              </a:buClr>
              <a:buSzPts val="1870"/>
              <a:buFont typeface="Arial"/>
              <a:buNone/>
            </a:pPr>
            <a:r>
              <a:rPr lang="en-TR" sz="1870" b="1">
                <a:solidFill>
                  <a:srgbClr val="183B2D"/>
                </a:solidFill>
                <a:latin typeface="Arial"/>
                <a:ea typeface="Arial"/>
                <a:cs typeface="Arial"/>
                <a:sym typeface="Arial"/>
              </a:rPr>
              <a:t>The “Cool Streets” approach temporarily or permanently transforms streets into shaded, social and cooling public spaces.</a:t>
            </a:r>
            <a:endParaRPr sz="1870">
              <a:solidFill>
                <a:schemeClr val="dk1"/>
              </a:solidFill>
              <a:latin typeface="Arial"/>
              <a:ea typeface="Arial"/>
              <a:cs typeface="Arial"/>
              <a:sym typeface="Arial"/>
            </a:endParaRPr>
          </a:p>
        </p:txBody>
      </p:sp>
      <p:sp>
        <p:nvSpPr>
          <p:cNvPr id="279" name="Google Shape;279;p14"/>
          <p:cNvSpPr/>
          <p:nvPr/>
        </p:nvSpPr>
        <p:spPr>
          <a:xfrm>
            <a:off x="822960" y="2450592"/>
            <a:ext cx="4663440" cy="1737360"/>
          </a:xfrm>
          <a:prstGeom prst="rect">
            <a:avLst/>
          </a:prstGeom>
          <a:noFill/>
          <a:ln>
            <a:noFill/>
          </a:ln>
        </p:spPr>
        <p:txBody>
          <a:bodyPr spcFirstLastPara="1" wrap="square" lIns="500" tIns="500" rIns="500" bIns="500" anchor="ctr" anchorCtr="0">
            <a:normAutofit/>
          </a:bodyPr>
          <a:lstStyle/>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Trees and mobile greenery</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Misting or water elements</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Seating and traffic calming</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Brighter surfaces that absorb less heat</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A practical response to heat vulnerability</a:t>
            </a:r>
            <a:endParaRPr sz="1550">
              <a:solidFill>
                <a:schemeClr val="dk1"/>
              </a:solidFill>
              <a:latin typeface="Arial"/>
              <a:ea typeface="Arial"/>
              <a:cs typeface="Arial"/>
              <a:sym typeface="Arial"/>
            </a:endParaRPr>
          </a:p>
        </p:txBody>
      </p:sp>
      <p:sp>
        <p:nvSpPr>
          <p:cNvPr id="280" name="Google Shape;280;p14"/>
          <p:cNvSpPr/>
          <p:nvPr/>
        </p:nvSpPr>
        <p:spPr>
          <a:xfrm>
            <a:off x="502920" y="6510528"/>
            <a:ext cx="8869680" cy="20116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8A9584"/>
              </a:buClr>
              <a:buSzPts val="650"/>
              <a:buFont typeface="Arial"/>
              <a:buNone/>
            </a:pPr>
            <a:r>
              <a:rPr lang="en-TR" sz="650">
                <a:solidFill>
                  <a:srgbClr val="8A9584"/>
                </a:solidFill>
                <a:latin typeface="Arial"/>
                <a:ea typeface="Arial"/>
                <a:cs typeface="Arial"/>
                <a:sym typeface="Arial"/>
              </a:rPr>
              <a:t>Sources: Eurisy Vienna Cool Streets case; Street Experiments Coole Straßen.</a:t>
            </a:r>
            <a:endParaRPr sz="650">
              <a:solidFill>
                <a:schemeClr val="dk1"/>
              </a:solidFill>
              <a:latin typeface="Arial"/>
              <a:ea typeface="Arial"/>
              <a:cs typeface="Arial"/>
              <a:sym typeface="Arial"/>
            </a:endParaRPr>
          </a:p>
        </p:txBody>
      </p:sp>
      <p:sp>
        <p:nvSpPr>
          <p:cNvPr id="281" name="Google Shape;281;p14"/>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15</a:t>
            </a:fld>
            <a:endParaRPr sz="1200">
              <a:solidFill>
                <a:srgbClr val="7B8A6F"/>
              </a:solidFill>
              <a:latin typeface="Arial"/>
              <a:ea typeface="Arial"/>
              <a:cs typeface="Arial"/>
              <a:sym typeface="Arial"/>
            </a:endParaRPr>
          </a:p>
        </p:txBody>
      </p:sp>
      <p:pic>
        <p:nvPicPr>
          <p:cNvPr id="282" name="Google Shape;282;p14" descr="a rendering of a park"/>
          <p:cNvPicPr preferRelativeResize="0"/>
          <p:nvPr/>
        </p:nvPicPr>
        <p:blipFill rotWithShape="1">
          <a:blip r:embed="rId3">
            <a:alphaModFix/>
          </a:blip>
          <a:srcRect l="9435"/>
          <a:stretch/>
        </p:blipFill>
        <p:spPr>
          <a:xfrm>
            <a:off x="6537959" y="2309879"/>
            <a:ext cx="4134841" cy="2762184"/>
          </a:xfrm>
          <a:prstGeom prst="rect">
            <a:avLst/>
          </a:prstGeom>
          <a:noFill/>
          <a:ln>
            <a:noFill/>
          </a:ln>
        </p:spPr>
      </p:pic>
      <p:sp>
        <p:nvSpPr>
          <p:cNvPr id="283" name="Google Shape;283;p14"/>
          <p:cNvSpPr txBox="1"/>
          <p:nvPr/>
        </p:nvSpPr>
        <p:spPr>
          <a:xfrm>
            <a:off x="6537959" y="5133784"/>
            <a:ext cx="466344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TR" sz="1800" b="0" i="1" u="none" strike="noStrike">
                <a:solidFill>
                  <a:srgbClr val="8296B0"/>
                </a:solidFill>
                <a:latin typeface="Arial"/>
                <a:ea typeface="Arial"/>
                <a:cs typeface="Arial"/>
                <a:sym typeface="Arial"/>
              </a:rPr>
              <a:t>The construction of the capital’s first “Cooling Park”, a €1m ($1.2m) project covering the 10,600-square-metre Esterházypark, is designed to provide relief.</a:t>
            </a:r>
            <a:endParaRPr sz="1800" i="1">
              <a:solidFill>
                <a:srgbClr val="8296B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288"/>
        <p:cNvGrpSpPr/>
        <p:nvPr/>
      </p:nvGrpSpPr>
      <p:grpSpPr>
        <a:xfrm>
          <a:off x="0" y="0"/>
          <a:ext cx="0" cy="0"/>
          <a:chOff x="0" y="0"/>
          <a:chExt cx="0" cy="0"/>
        </a:xfrm>
      </p:grpSpPr>
      <p:sp>
        <p:nvSpPr>
          <p:cNvPr id="289" name="Google Shape;289;p15"/>
          <p:cNvSpPr/>
          <p:nvPr/>
        </p:nvSpPr>
        <p:spPr>
          <a:xfrm>
            <a:off x="0"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5"/>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5"/>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292" name="Google Shape;292;p15"/>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Vienna Example: Green Roofs and Bus Stops</a:t>
            </a:r>
            <a:endParaRPr sz="2600">
              <a:solidFill>
                <a:schemeClr val="dk1"/>
              </a:solidFill>
              <a:latin typeface="Arial"/>
              <a:ea typeface="Arial"/>
              <a:cs typeface="Arial"/>
              <a:sym typeface="Arial"/>
            </a:endParaRPr>
          </a:p>
        </p:txBody>
      </p:sp>
      <p:cxnSp>
        <p:nvCxnSpPr>
          <p:cNvPr id="293" name="Google Shape;293;p15"/>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294" name="Google Shape;294;p15"/>
          <p:cNvSpPr/>
          <p:nvPr/>
        </p:nvSpPr>
        <p:spPr>
          <a:xfrm>
            <a:off x="749808" y="1371600"/>
            <a:ext cx="5349240" cy="822960"/>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785"/>
              <a:buFont typeface="Arial"/>
              <a:buNone/>
            </a:pPr>
            <a:r>
              <a:rPr lang="en-TR" sz="1785" b="1">
                <a:solidFill>
                  <a:srgbClr val="183B2D"/>
                </a:solidFill>
                <a:latin typeface="Arial"/>
                <a:ea typeface="Arial"/>
                <a:cs typeface="Arial"/>
                <a:sym typeface="Arial"/>
              </a:rPr>
              <a:t>Vienna has tested green roofs on public transport stops to reduce heat stress for passengers and add green infrastructure to everyday mobility.</a:t>
            </a:r>
            <a:endParaRPr sz="1785">
              <a:solidFill>
                <a:schemeClr val="dk1"/>
              </a:solidFill>
              <a:latin typeface="Arial"/>
              <a:ea typeface="Arial"/>
              <a:cs typeface="Arial"/>
              <a:sym typeface="Arial"/>
            </a:endParaRPr>
          </a:p>
        </p:txBody>
      </p:sp>
      <p:sp>
        <p:nvSpPr>
          <p:cNvPr id="295" name="Google Shape;295;p15"/>
          <p:cNvSpPr/>
          <p:nvPr/>
        </p:nvSpPr>
        <p:spPr>
          <a:xfrm>
            <a:off x="822960" y="2542032"/>
            <a:ext cx="4754880" cy="1325880"/>
          </a:xfrm>
          <a:prstGeom prst="rect">
            <a:avLst/>
          </a:prstGeom>
          <a:noFill/>
          <a:ln>
            <a:noFill/>
          </a:ln>
        </p:spPr>
        <p:txBody>
          <a:bodyPr spcFirstLastPara="1" wrap="square" lIns="500" tIns="500" rIns="500" bIns="500" anchor="ctr" anchorCtr="0">
            <a:normAutofit/>
          </a:bodyPr>
          <a:lstStyle/>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Sedum mat roofs are easy to install and low maintenance</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Green roofs help retain rainwater and support cooling</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Bus stops can become visible micro-NbS in daily life</a:t>
            </a:r>
            <a:endParaRPr sz="1550">
              <a:solidFill>
                <a:schemeClr val="dk1"/>
              </a:solidFill>
              <a:latin typeface="Arial"/>
              <a:ea typeface="Arial"/>
              <a:cs typeface="Arial"/>
              <a:sym typeface="Arial"/>
            </a:endParaRPr>
          </a:p>
        </p:txBody>
      </p:sp>
      <p:sp>
        <p:nvSpPr>
          <p:cNvPr id="296" name="Google Shape;296;p15"/>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16</a:t>
            </a:fld>
            <a:endParaRPr sz="1200">
              <a:solidFill>
                <a:srgbClr val="7B8A6F"/>
              </a:solidFill>
              <a:latin typeface="Arial"/>
              <a:ea typeface="Arial"/>
              <a:cs typeface="Arial"/>
              <a:sym typeface="Arial"/>
            </a:endParaRPr>
          </a:p>
        </p:txBody>
      </p:sp>
      <p:pic>
        <p:nvPicPr>
          <p:cNvPr id="297" name="Google Shape;297;p15"/>
          <p:cNvPicPr preferRelativeResize="0"/>
          <p:nvPr/>
        </p:nvPicPr>
        <p:blipFill rotWithShape="1">
          <a:blip r:embed="rId3">
            <a:alphaModFix/>
          </a:blip>
          <a:srcRect t="9386"/>
          <a:stretch/>
        </p:blipFill>
        <p:spPr>
          <a:xfrm>
            <a:off x="6813129" y="2368572"/>
            <a:ext cx="4143276" cy="2815800"/>
          </a:xfrm>
          <a:prstGeom prst="rect">
            <a:avLst/>
          </a:prstGeom>
          <a:noFill/>
          <a:ln>
            <a:noFill/>
          </a:ln>
        </p:spPr>
      </p:pic>
      <p:sp>
        <p:nvSpPr>
          <p:cNvPr id="298" name="Google Shape;298;p15"/>
          <p:cNvSpPr txBox="1"/>
          <p:nvPr/>
        </p:nvSpPr>
        <p:spPr>
          <a:xfrm>
            <a:off x="6813130" y="5291911"/>
            <a:ext cx="4416846"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TR" sz="1800" i="1" u="none" strike="noStrike">
                <a:solidFill>
                  <a:srgbClr val="8296B0"/>
                </a:solidFill>
                <a:latin typeface="Arial"/>
                <a:ea typeface="Arial"/>
                <a:cs typeface="Arial"/>
                <a:sym typeface="Arial"/>
              </a:rPr>
              <a:t>The vegetation lowers ambient temperatures by up to 1.5°C at the stop via shade and evapotranspiration, providing immediate relief from the urban heat island effect.</a:t>
            </a:r>
            <a:endParaRPr sz="1800" i="1">
              <a:solidFill>
                <a:srgbClr val="8296B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303"/>
        <p:cNvGrpSpPr/>
        <p:nvPr/>
      </p:nvGrpSpPr>
      <p:grpSpPr>
        <a:xfrm>
          <a:off x="0" y="0"/>
          <a:ext cx="0" cy="0"/>
          <a:chOff x="0" y="0"/>
          <a:chExt cx="0" cy="0"/>
        </a:xfrm>
      </p:grpSpPr>
      <p:sp>
        <p:nvSpPr>
          <p:cNvPr id="304" name="Google Shape;304;p16"/>
          <p:cNvSpPr/>
          <p:nvPr/>
        </p:nvSpPr>
        <p:spPr>
          <a:xfrm>
            <a:off x="0" y="0"/>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6"/>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6"/>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307" name="Google Shape;307;p16"/>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Vienna Example: Biotope City</a:t>
            </a:r>
            <a:endParaRPr sz="2600">
              <a:solidFill>
                <a:schemeClr val="dk1"/>
              </a:solidFill>
              <a:latin typeface="Arial"/>
              <a:ea typeface="Arial"/>
              <a:cs typeface="Arial"/>
              <a:sym typeface="Arial"/>
            </a:endParaRPr>
          </a:p>
        </p:txBody>
      </p:sp>
      <p:cxnSp>
        <p:nvCxnSpPr>
          <p:cNvPr id="308" name="Google Shape;308;p16"/>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309" name="Google Shape;309;p16"/>
          <p:cNvSpPr/>
          <p:nvPr/>
        </p:nvSpPr>
        <p:spPr>
          <a:xfrm>
            <a:off x="731520" y="1353312"/>
            <a:ext cx="5303520" cy="594360"/>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870"/>
              <a:buFont typeface="Arial"/>
              <a:buNone/>
            </a:pPr>
            <a:r>
              <a:rPr lang="en-TR" sz="1870" b="1">
                <a:solidFill>
                  <a:srgbClr val="183B2D"/>
                </a:solidFill>
                <a:latin typeface="Arial"/>
                <a:ea typeface="Arial"/>
                <a:cs typeface="Arial"/>
                <a:sym typeface="Arial"/>
              </a:rPr>
              <a:t>Biotope City Vienna demonstrates how housing development can integrate a package of NbS.</a:t>
            </a:r>
            <a:endParaRPr sz="1870">
              <a:solidFill>
                <a:schemeClr val="dk1"/>
              </a:solidFill>
              <a:latin typeface="Arial"/>
              <a:ea typeface="Arial"/>
              <a:cs typeface="Arial"/>
              <a:sym typeface="Arial"/>
            </a:endParaRPr>
          </a:p>
        </p:txBody>
      </p:sp>
      <p:sp>
        <p:nvSpPr>
          <p:cNvPr id="310" name="Google Shape;310;p16"/>
          <p:cNvSpPr/>
          <p:nvPr/>
        </p:nvSpPr>
        <p:spPr>
          <a:xfrm>
            <a:off x="814387" y="1787653"/>
            <a:ext cx="4572000" cy="1737360"/>
          </a:xfrm>
          <a:prstGeom prst="rect">
            <a:avLst/>
          </a:prstGeom>
          <a:noFill/>
          <a:ln>
            <a:noFill/>
          </a:ln>
        </p:spPr>
        <p:txBody>
          <a:bodyPr spcFirstLastPara="1" wrap="square" lIns="500" tIns="500" rIns="500" bIns="500" anchor="ctr" anchorCtr="0">
            <a:normAutofit/>
          </a:bodyPr>
          <a:lstStyle/>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Large-scale green roofs</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Green facades</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Artificial wetlands</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Water ponds for rainwater retention</a:t>
            </a:r>
            <a:endParaRPr sz="1550">
              <a:solidFill>
                <a:schemeClr val="dk1"/>
              </a:solidFill>
              <a:latin typeface="Arial"/>
              <a:ea typeface="Arial"/>
              <a:cs typeface="Arial"/>
              <a:sym typeface="Arial"/>
            </a:endParaRPr>
          </a:p>
          <a:p>
            <a:pPr marL="152400" marR="0" lvl="0" indent="-152400" algn="l" rtl="0">
              <a:spcBef>
                <a:spcPts val="0"/>
              </a:spcBef>
              <a:spcAft>
                <a:spcPts val="0"/>
              </a:spcAft>
              <a:buClr>
                <a:srgbClr val="202820"/>
              </a:buClr>
              <a:buSzPts val="1550"/>
              <a:buFont typeface="Arial"/>
              <a:buChar char="•"/>
            </a:pPr>
            <a:r>
              <a:rPr lang="en-TR" sz="1550">
                <a:solidFill>
                  <a:srgbClr val="202820"/>
                </a:solidFill>
                <a:latin typeface="Arial"/>
                <a:ea typeface="Arial"/>
                <a:cs typeface="Arial"/>
                <a:sym typeface="Arial"/>
              </a:rPr>
              <a:t>Shade-optimized trees and vegetation</a:t>
            </a:r>
            <a:endParaRPr sz="1550">
              <a:solidFill>
                <a:schemeClr val="dk1"/>
              </a:solidFill>
              <a:latin typeface="Arial"/>
              <a:ea typeface="Arial"/>
              <a:cs typeface="Arial"/>
              <a:sym typeface="Arial"/>
            </a:endParaRPr>
          </a:p>
        </p:txBody>
      </p:sp>
      <p:sp>
        <p:nvSpPr>
          <p:cNvPr id="311" name="Google Shape;311;p16"/>
          <p:cNvSpPr/>
          <p:nvPr/>
        </p:nvSpPr>
        <p:spPr>
          <a:xfrm>
            <a:off x="822960" y="3429000"/>
            <a:ext cx="2057400" cy="1234440"/>
          </a:xfrm>
          <a:prstGeom prst="roundRect">
            <a:avLst>
              <a:gd name="adj" fmla="val 4444"/>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6"/>
          <p:cNvSpPr/>
          <p:nvPr/>
        </p:nvSpPr>
        <p:spPr>
          <a:xfrm>
            <a:off x="1005840" y="3703320"/>
            <a:ext cx="169164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Green roofs</a:t>
            </a:r>
            <a:endParaRPr sz="1600">
              <a:solidFill>
                <a:schemeClr val="dk1"/>
              </a:solidFill>
              <a:latin typeface="Arial"/>
              <a:ea typeface="Arial"/>
              <a:cs typeface="Arial"/>
              <a:sym typeface="Arial"/>
            </a:endParaRPr>
          </a:p>
        </p:txBody>
      </p:sp>
      <p:sp>
        <p:nvSpPr>
          <p:cNvPr id="313" name="Google Shape;313;p16"/>
          <p:cNvSpPr/>
          <p:nvPr/>
        </p:nvSpPr>
        <p:spPr>
          <a:xfrm>
            <a:off x="996696" y="4069080"/>
            <a:ext cx="1691640" cy="32004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202820"/>
              </a:buClr>
              <a:buSzPts val="1150"/>
              <a:buFont typeface="Arial"/>
              <a:buNone/>
            </a:pPr>
            <a:r>
              <a:rPr lang="en-TR" sz="1150">
                <a:solidFill>
                  <a:srgbClr val="202820"/>
                </a:solidFill>
                <a:latin typeface="Arial"/>
                <a:ea typeface="Arial"/>
                <a:cs typeface="Arial"/>
                <a:sym typeface="Arial"/>
              </a:rPr>
              <a:t>roof habitat + water retention</a:t>
            </a:r>
            <a:endParaRPr sz="1150">
              <a:solidFill>
                <a:schemeClr val="dk1"/>
              </a:solidFill>
              <a:latin typeface="Arial"/>
              <a:ea typeface="Arial"/>
              <a:cs typeface="Arial"/>
              <a:sym typeface="Arial"/>
            </a:endParaRPr>
          </a:p>
        </p:txBody>
      </p:sp>
      <p:sp>
        <p:nvSpPr>
          <p:cNvPr id="314" name="Google Shape;314;p16"/>
          <p:cNvSpPr/>
          <p:nvPr/>
        </p:nvSpPr>
        <p:spPr>
          <a:xfrm>
            <a:off x="3246120" y="3429000"/>
            <a:ext cx="2057400" cy="1234440"/>
          </a:xfrm>
          <a:prstGeom prst="roundRect">
            <a:avLst>
              <a:gd name="adj" fmla="val 4444"/>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6"/>
          <p:cNvSpPr/>
          <p:nvPr/>
        </p:nvSpPr>
        <p:spPr>
          <a:xfrm>
            <a:off x="3429000" y="3703320"/>
            <a:ext cx="169164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Facades</a:t>
            </a:r>
            <a:endParaRPr sz="1600">
              <a:solidFill>
                <a:schemeClr val="dk1"/>
              </a:solidFill>
              <a:latin typeface="Arial"/>
              <a:ea typeface="Arial"/>
              <a:cs typeface="Arial"/>
              <a:sym typeface="Arial"/>
            </a:endParaRPr>
          </a:p>
        </p:txBody>
      </p:sp>
      <p:sp>
        <p:nvSpPr>
          <p:cNvPr id="316" name="Google Shape;316;p16"/>
          <p:cNvSpPr/>
          <p:nvPr/>
        </p:nvSpPr>
        <p:spPr>
          <a:xfrm>
            <a:off x="3419856" y="4069080"/>
            <a:ext cx="1691640" cy="32004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202820"/>
              </a:buClr>
              <a:buSzPts val="1150"/>
              <a:buFont typeface="Arial"/>
              <a:buNone/>
            </a:pPr>
            <a:r>
              <a:rPr lang="en-TR" sz="1150">
                <a:solidFill>
                  <a:srgbClr val="202820"/>
                </a:solidFill>
                <a:latin typeface="Arial"/>
                <a:ea typeface="Arial"/>
                <a:cs typeface="Arial"/>
                <a:sym typeface="Arial"/>
              </a:rPr>
              <a:t>cooling + biodiversity</a:t>
            </a:r>
            <a:endParaRPr sz="1150">
              <a:solidFill>
                <a:schemeClr val="dk1"/>
              </a:solidFill>
              <a:latin typeface="Arial"/>
              <a:ea typeface="Arial"/>
              <a:cs typeface="Arial"/>
              <a:sym typeface="Arial"/>
            </a:endParaRPr>
          </a:p>
        </p:txBody>
      </p:sp>
      <p:sp>
        <p:nvSpPr>
          <p:cNvPr id="317" name="Google Shape;317;p16"/>
          <p:cNvSpPr/>
          <p:nvPr/>
        </p:nvSpPr>
        <p:spPr>
          <a:xfrm>
            <a:off x="822960" y="5029200"/>
            <a:ext cx="2057400" cy="1234440"/>
          </a:xfrm>
          <a:prstGeom prst="roundRect">
            <a:avLst>
              <a:gd name="adj" fmla="val 4444"/>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6"/>
          <p:cNvSpPr/>
          <p:nvPr/>
        </p:nvSpPr>
        <p:spPr>
          <a:xfrm>
            <a:off x="1005840" y="5303520"/>
            <a:ext cx="169164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Wetlands</a:t>
            </a:r>
            <a:endParaRPr sz="1600">
              <a:solidFill>
                <a:schemeClr val="dk1"/>
              </a:solidFill>
              <a:latin typeface="Arial"/>
              <a:ea typeface="Arial"/>
              <a:cs typeface="Arial"/>
              <a:sym typeface="Arial"/>
            </a:endParaRPr>
          </a:p>
        </p:txBody>
      </p:sp>
      <p:sp>
        <p:nvSpPr>
          <p:cNvPr id="319" name="Google Shape;319;p16"/>
          <p:cNvSpPr/>
          <p:nvPr/>
        </p:nvSpPr>
        <p:spPr>
          <a:xfrm>
            <a:off x="996696" y="5669280"/>
            <a:ext cx="1691640" cy="32004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202820"/>
              </a:buClr>
              <a:buSzPts val="1150"/>
              <a:buFont typeface="Arial"/>
              <a:buNone/>
            </a:pPr>
            <a:r>
              <a:rPr lang="en-TR" sz="1150">
                <a:solidFill>
                  <a:srgbClr val="202820"/>
                </a:solidFill>
                <a:latin typeface="Arial"/>
                <a:ea typeface="Arial"/>
                <a:cs typeface="Arial"/>
                <a:sym typeface="Arial"/>
              </a:rPr>
              <a:t>water purification</a:t>
            </a:r>
            <a:endParaRPr sz="1150">
              <a:solidFill>
                <a:schemeClr val="dk1"/>
              </a:solidFill>
              <a:latin typeface="Arial"/>
              <a:ea typeface="Arial"/>
              <a:cs typeface="Arial"/>
              <a:sym typeface="Arial"/>
            </a:endParaRPr>
          </a:p>
        </p:txBody>
      </p:sp>
      <p:sp>
        <p:nvSpPr>
          <p:cNvPr id="320" name="Google Shape;320;p16"/>
          <p:cNvSpPr/>
          <p:nvPr/>
        </p:nvSpPr>
        <p:spPr>
          <a:xfrm>
            <a:off x="3246120" y="5029200"/>
            <a:ext cx="2057400" cy="1234440"/>
          </a:xfrm>
          <a:prstGeom prst="roundRect">
            <a:avLst>
              <a:gd name="adj" fmla="val 4444"/>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6"/>
          <p:cNvSpPr/>
          <p:nvPr/>
        </p:nvSpPr>
        <p:spPr>
          <a:xfrm>
            <a:off x="3429000" y="5303520"/>
            <a:ext cx="169164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600"/>
              <a:buFont typeface="Arial"/>
              <a:buNone/>
            </a:pPr>
            <a:r>
              <a:rPr lang="en-TR" sz="1600" b="1">
                <a:solidFill>
                  <a:srgbClr val="183B2D"/>
                </a:solidFill>
                <a:latin typeface="Arial"/>
                <a:ea typeface="Arial"/>
                <a:cs typeface="Arial"/>
                <a:sym typeface="Arial"/>
              </a:rPr>
              <a:t>Ponds</a:t>
            </a:r>
            <a:endParaRPr sz="1600">
              <a:solidFill>
                <a:schemeClr val="dk1"/>
              </a:solidFill>
              <a:latin typeface="Arial"/>
              <a:ea typeface="Arial"/>
              <a:cs typeface="Arial"/>
              <a:sym typeface="Arial"/>
            </a:endParaRPr>
          </a:p>
        </p:txBody>
      </p:sp>
      <p:sp>
        <p:nvSpPr>
          <p:cNvPr id="322" name="Google Shape;322;p16"/>
          <p:cNvSpPr/>
          <p:nvPr/>
        </p:nvSpPr>
        <p:spPr>
          <a:xfrm>
            <a:off x="3419856" y="5669280"/>
            <a:ext cx="1691640" cy="32004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202820"/>
              </a:buClr>
              <a:buSzPts val="1150"/>
              <a:buFont typeface="Arial"/>
              <a:buNone/>
            </a:pPr>
            <a:r>
              <a:rPr lang="en-TR" sz="1150">
                <a:solidFill>
                  <a:srgbClr val="202820"/>
                </a:solidFill>
                <a:latin typeface="Arial"/>
                <a:ea typeface="Arial"/>
                <a:cs typeface="Arial"/>
                <a:sym typeface="Arial"/>
              </a:rPr>
              <a:t>storage + microclimate</a:t>
            </a:r>
            <a:endParaRPr sz="1150">
              <a:solidFill>
                <a:schemeClr val="dk1"/>
              </a:solidFill>
              <a:latin typeface="Arial"/>
              <a:ea typeface="Arial"/>
              <a:cs typeface="Arial"/>
              <a:sym typeface="Arial"/>
            </a:endParaRPr>
          </a:p>
        </p:txBody>
      </p:sp>
      <p:sp>
        <p:nvSpPr>
          <p:cNvPr id="323" name="Google Shape;323;p16"/>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17</a:t>
            </a:fld>
            <a:endParaRPr sz="1200">
              <a:solidFill>
                <a:srgbClr val="7B8A6F"/>
              </a:solidFill>
              <a:latin typeface="Arial"/>
              <a:ea typeface="Arial"/>
              <a:cs typeface="Arial"/>
              <a:sym typeface="Arial"/>
            </a:endParaRPr>
          </a:p>
        </p:txBody>
      </p:sp>
      <p:pic>
        <p:nvPicPr>
          <p:cNvPr id="324" name="Google Shape;324;p16"/>
          <p:cNvPicPr preferRelativeResize="0"/>
          <p:nvPr/>
        </p:nvPicPr>
        <p:blipFill rotWithShape="1">
          <a:blip r:embed="rId3">
            <a:alphaModFix/>
          </a:blip>
          <a:srcRect/>
          <a:stretch/>
        </p:blipFill>
        <p:spPr>
          <a:xfrm>
            <a:off x="6805615" y="1993392"/>
            <a:ext cx="4258623" cy="31414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329"/>
        <p:cNvGrpSpPr/>
        <p:nvPr/>
      </p:nvGrpSpPr>
      <p:grpSpPr>
        <a:xfrm>
          <a:off x="0" y="0"/>
          <a:ext cx="0" cy="0"/>
          <a:chOff x="0" y="0"/>
          <a:chExt cx="0" cy="0"/>
        </a:xfrm>
      </p:grpSpPr>
      <p:sp>
        <p:nvSpPr>
          <p:cNvPr id="330" name="Google Shape;330;p17"/>
          <p:cNvSpPr/>
          <p:nvPr/>
        </p:nvSpPr>
        <p:spPr>
          <a:xfrm>
            <a:off x="0" y="-117397"/>
            <a:ext cx="12191695" cy="6858000"/>
          </a:xfrm>
          <a:prstGeom prst="rect">
            <a:avLst/>
          </a:prstGeom>
          <a:solidFill>
            <a:srgbClr val="F7FAF4"/>
          </a:solidFill>
          <a:ln w="12700" cap="flat" cmpd="sng">
            <a:solidFill>
              <a:srgbClr val="F7FAF4">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7"/>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7"/>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333" name="Google Shape;333;p17"/>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Community-Led Options for Vienna</a:t>
            </a:r>
            <a:endParaRPr sz="2600">
              <a:solidFill>
                <a:schemeClr val="dk1"/>
              </a:solidFill>
              <a:latin typeface="Arial"/>
              <a:ea typeface="Arial"/>
              <a:cs typeface="Arial"/>
              <a:sym typeface="Arial"/>
            </a:endParaRPr>
          </a:p>
        </p:txBody>
      </p:sp>
      <p:cxnSp>
        <p:nvCxnSpPr>
          <p:cNvPr id="334" name="Google Shape;334;p17"/>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335" name="Google Shape;335;p17"/>
          <p:cNvSpPr/>
          <p:nvPr/>
        </p:nvSpPr>
        <p:spPr>
          <a:xfrm>
            <a:off x="731520" y="1353312"/>
            <a:ext cx="10424160" cy="62179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2200"/>
              <a:buFont typeface="Arial"/>
              <a:buNone/>
            </a:pPr>
            <a:r>
              <a:rPr lang="en-TR" sz="2200" b="1">
                <a:solidFill>
                  <a:srgbClr val="183B2D"/>
                </a:solidFill>
                <a:latin typeface="Arial"/>
                <a:ea typeface="Arial"/>
                <a:cs typeface="Arial"/>
                <a:sym typeface="Arial"/>
              </a:rPr>
              <a:t>For Co-ADAPT, the most useful examples are not only spectacular projects - they are repeatable actions that people can adapt locally.</a:t>
            </a:r>
            <a:endParaRPr sz="2200">
              <a:solidFill>
                <a:schemeClr val="dk1"/>
              </a:solidFill>
              <a:latin typeface="Arial"/>
              <a:ea typeface="Arial"/>
              <a:cs typeface="Arial"/>
              <a:sym typeface="Arial"/>
            </a:endParaRPr>
          </a:p>
        </p:txBody>
      </p:sp>
      <p:sp>
        <p:nvSpPr>
          <p:cNvPr id="336" name="Google Shape;336;p17"/>
          <p:cNvSpPr/>
          <p:nvPr/>
        </p:nvSpPr>
        <p:spPr>
          <a:xfrm>
            <a:off x="841248" y="2331720"/>
            <a:ext cx="3154680" cy="914400"/>
          </a:xfrm>
          <a:prstGeom prst="roundRect">
            <a:avLst>
              <a:gd name="adj" fmla="val 6000"/>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7"/>
          <p:cNvSpPr/>
          <p:nvPr/>
        </p:nvSpPr>
        <p:spPr>
          <a:xfrm>
            <a:off x="1051560" y="2514600"/>
            <a:ext cx="274320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572"/>
              <a:buFont typeface="Arial"/>
              <a:buNone/>
            </a:pPr>
            <a:r>
              <a:rPr lang="en-TR" sz="1573" b="1">
                <a:solidFill>
                  <a:srgbClr val="183B2D"/>
                </a:solidFill>
                <a:latin typeface="Arial"/>
                <a:ea typeface="Arial"/>
                <a:cs typeface="Arial"/>
                <a:sym typeface="Arial"/>
              </a:rPr>
              <a:t>Green balconies</a:t>
            </a:r>
            <a:endParaRPr sz="1573">
              <a:solidFill>
                <a:schemeClr val="dk1"/>
              </a:solidFill>
              <a:latin typeface="Arial"/>
              <a:ea typeface="Arial"/>
              <a:cs typeface="Arial"/>
              <a:sym typeface="Arial"/>
            </a:endParaRPr>
          </a:p>
        </p:txBody>
      </p:sp>
      <p:sp>
        <p:nvSpPr>
          <p:cNvPr id="338" name="Google Shape;338;p17"/>
          <p:cNvSpPr/>
          <p:nvPr/>
        </p:nvSpPr>
        <p:spPr>
          <a:xfrm>
            <a:off x="1051560" y="2834640"/>
            <a:ext cx="2743200" cy="21031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250"/>
              <a:buFont typeface="Arial"/>
              <a:buNone/>
            </a:pPr>
            <a:r>
              <a:rPr lang="en-TR" sz="1250">
                <a:solidFill>
                  <a:srgbClr val="6F786A"/>
                </a:solidFill>
                <a:latin typeface="Arial"/>
                <a:ea typeface="Arial"/>
                <a:cs typeface="Arial"/>
                <a:sym typeface="Arial"/>
              </a:rPr>
              <a:t>small habitats and cooling at home</a:t>
            </a:r>
            <a:endParaRPr sz="1250">
              <a:solidFill>
                <a:schemeClr val="dk1"/>
              </a:solidFill>
              <a:latin typeface="Arial"/>
              <a:ea typeface="Arial"/>
              <a:cs typeface="Arial"/>
              <a:sym typeface="Arial"/>
            </a:endParaRPr>
          </a:p>
        </p:txBody>
      </p:sp>
      <p:sp>
        <p:nvSpPr>
          <p:cNvPr id="339" name="Google Shape;339;p17"/>
          <p:cNvSpPr/>
          <p:nvPr/>
        </p:nvSpPr>
        <p:spPr>
          <a:xfrm>
            <a:off x="4544568" y="2331720"/>
            <a:ext cx="3154680" cy="914400"/>
          </a:xfrm>
          <a:prstGeom prst="roundRect">
            <a:avLst>
              <a:gd name="adj" fmla="val 6000"/>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7"/>
          <p:cNvSpPr/>
          <p:nvPr/>
        </p:nvSpPr>
        <p:spPr>
          <a:xfrm>
            <a:off x="4754880" y="2514600"/>
            <a:ext cx="274320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572"/>
              <a:buFont typeface="Arial"/>
              <a:buNone/>
            </a:pPr>
            <a:r>
              <a:rPr lang="en-TR" sz="1573" b="1">
                <a:solidFill>
                  <a:srgbClr val="183B2D"/>
                </a:solidFill>
                <a:latin typeface="Arial"/>
                <a:ea typeface="Arial"/>
                <a:cs typeface="Arial"/>
                <a:sym typeface="Arial"/>
              </a:rPr>
              <a:t>Tree pit gardening</a:t>
            </a:r>
            <a:endParaRPr sz="1573">
              <a:solidFill>
                <a:schemeClr val="dk1"/>
              </a:solidFill>
              <a:latin typeface="Arial"/>
              <a:ea typeface="Arial"/>
              <a:cs typeface="Arial"/>
              <a:sym typeface="Arial"/>
            </a:endParaRPr>
          </a:p>
        </p:txBody>
      </p:sp>
      <p:sp>
        <p:nvSpPr>
          <p:cNvPr id="341" name="Google Shape;341;p17"/>
          <p:cNvSpPr/>
          <p:nvPr/>
        </p:nvSpPr>
        <p:spPr>
          <a:xfrm>
            <a:off x="4754880" y="2834640"/>
            <a:ext cx="2743200" cy="21031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250"/>
              <a:buFont typeface="Arial"/>
              <a:buNone/>
            </a:pPr>
            <a:r>
              <a:rPr lang="en-TR" sz="1250">
                <a:solidFill>
                  <a:srgbClr val="6F786A"/>
                </a:solidFill>
                <a:latin typeface="Arial"/>
                <a:ea typeface="Arial"/>
                <a:cs typeface="Arial"/>
                <a:sym typeface="Arial"/>
              </a:rPr>
              <a:t>care for existing street trees</a:t>
            </a:r>
            <a:endParaRPr sz="1250">
              <a:solidFill>
                <a:schemeClr val="dk1"/>
              </a:solidFill>
              <a:latin typeface="Arial"/>
              <a:ea typeface="Arial"/>
              <a:cs typeface="Arial"/>
              <a:sym typeface="Arial"/>
            </a:endParaRPr>
          </a:p>
        </p:txBody>
      </p:sp>
      <p:sp>
        <p:nvSpPr>
          <p:cNvPr id="342" name="Google Shape;342;p17"/>
          <p:cNvSpPr/>
          <p:nvPr/>
        </p:nvSpPr>
        <p:spPr>
          <a:xfrm>
            <a:off x="8247888" y="2331720"/>
            <a:ext cx="3154680" cy="914400"/>
          </a:xfrm>
          <a:prstGeom prst="roundRect">
            <a:avLst>
              <a:gd name="adj" fmla="val 6000"/>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7"/>
          <p:cNvSpPr/>
          <p:nvPr/>
        </p:nvSpPr>
        <p:spPr>
          <a:xfrm>
            <a:off x="8458200" y="2514600"/>
            <a:ext cx="274320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572"/>
              <a:buFont typeface="Arial"/>
              <a:buNone/>
            </a:pPr>
            <a:r>
              <a:rPr lang="en-TR" sz="1573" b="1">
                <a:solidFill>
                  <a:srgbClr val="183B2D"/>
                </a:solidFill>
                <a:latin typeface="Arial"/>
                <a:ea typeface="Arial"/>
                <a:cs typeface="Arial"/>
                <a:sym typeface="Arial"/>
              </a:rPr>
              <a:t>Rain barrels</a:t>
            </a:r>
            <a:endParaRPr sz="1573">
              <a:solidFill>
                <a:schemeClr val="dk1"/>
              </a:solidFill>
              <a:latin typeface="Arial"/>
              <a:ea typeface="Arial"/>
              <a:cs typeface="Arial"/>
              <a:sym typeface="Arial"/>
            </a:endParaRPr>
          </a:p>
        </p:txBody>
      </p:sp>
      <p:sp>
        <p:nvSpPr>
          <p:cNvPr id="344" name="Google Shape;344;p17"/>
          <p:cNvSpPr/>
          <p:nvPr/>
        </p:nvSpPr>
        <p:spPr>
          <a:xfrm>
            <a:off x="8458200" y="2834640"/>
            <a:ext cx="2743200" cy="21031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250"/>
              <a:buFont typeface="Arial"/>
              <a:buNone/>
            </a:pPr>
            <a:r>
              <a:rPr lang="en-TR" sz="1250">
                <a:solidFill>
                  <a:srgbClr val="6F786A"/>
                </a:solidFill>
                <a:latin typeface="Arial"/>
                <a:ea typeface="Arial"/>
                <a:cs typeface="Arial"/>
                <a:sym typeface="Arial"/>
              </a:rPr>
              <a:t>store water for dry periods</a:t>
            </a:r>
            <a:endParaRPr sz="1250">
              <a:solidFill>
                <a:schemeClr val="dk1"/>
              </a:solidFill>
              <a:latin typeface="Arial"/>
              <a:ea typeface="Arial"/>
              <a:cs typeface="Arial"/>
              <a:sym typeface="Arial"/>
            </a:endParaRPr>
          </a:p>
        </p:txBody>
      </p:sp>
      <p:sp>
        <p:nvSpPr>
          <p:cNvPr id="345" name="Google Shape;345;p17"/>
          <p:cNvSpPr/>
          <p:nvPr/>
        </p:nvSpPr>
        <p:spPr>
          <a:xfrm>
            <a:off x="841248" y="3566160"/>
            <a:ext cx="3154680" cy="914400"/>
          </a:xfrm>
          <a:prstGeom prst="roundRect">
            <a:avLst>
              <a:gd name="adj" fmla="val 6000"/>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7"/>
          <p:cNvSpPr/>
          <p:nvPr/>
        </p:nvSpPr>
        <p:spPr>
          <a:xfrm>
            <a:off x="1051560" y="3749040"/>
            <a:ext cx="274320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572"/>
              <a:buFont typeface="Arial"/>
              <a:buNone/>
            </a:pPr>
            <a:r>
              <a:rPr lang="en-TR" sz="1573" b="1">
                <a:solidFill>
                  <a:srgbClr val="183B2D"/>
                </a:solidFill>
                <a:latin typeface="Arial"/>
                <a:ea typeface="Arial"/>
                <a:cs typeface="Arial"/>
                <a:sym typeface="Arial"/>
              </a:rPr>
              <a:t>Parklets / Grätzloasen</a:t>
            </a:r>
            <a:endParaRPr sz="1573">
              <a:solidFill>
                <a:schemeClr val="dk1"/>
              </a:solidFill>
              <a:latin typeface="Arial"/>
              <a:ea typeface="Arial"/>
              <a:cs typeface="Arial"/>
              <a:sym typeface="Arial"/>
            </a:endParaRPr>
          </a:p>
        </p:txBody>
      </p:sp>
      <p:sp>
        <p:nvSpPr>
          <p:cNvPr id="347" name="Google Shape;347;p17"/>
          <p:cNvSpPr/>
          <p:nvPr/>
        </p:nvSpPr>
        <p:spPr>
          <a:xfrm>
            <a:off x="1051560" y="4069080"/>
            <a:ext cx="2743200" cy="21031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250"/>
              <a:buFont typeface="Arial"/>
              <a:buNone/>
            </a:pPr>
            <a:r>
              <a:rPr lang="en-TR" sz="1250">
                <a:solidFill>
                  <a:srgbClr val="6F786A"/>
                </a:solidFill>
                <a:latin typeface="Arial"/>
                <a:ea typeface="Arial"/>
                <a:cs typeface="Arial"/>
                <a:sym typeface="Arial"/>
              </a:rPr>
              <a:t>turn asphalt into shared space</a:t>
            </a:r>
            <a:endParaRPr sz="1250">
              <a:solidFill>
                <a:schemeClr val="dk1"/>
              </a:solidFill>
              <a:latin typeface="Arial"/>
              <a:ea typeface="Arial"/>
              <a:cs typeface="Arial"/>
              <a:sym typeface="Arial"/>
            </a:endParaRPr>
          </a:p>
        </p:txBody>
      </p:sp>
      <p:sp>
        <p:nvSpPr>
          <p:cNvPr id="348" name="Google Shape;348;p17"/>
          <p:cNvSpPr/>
          <p:nvPr/>
        </p:nvSpPr>
        <p:spPr>
          <a:xfrm>
            <a:off x="4544568" y="3566160"/>
            <a:ext cx="3154680" cy="914400"/>
          </a:xfrm>
          <a:prstGeom prst="roundRect">
            <a:avLst>
              <a:gd name="adj" fmla="val 6000"/>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7"/>
          <p:cNvSpPr/>
          <p:nvPr/>
        </p:nvSpPr>
        <p:spPr>
          <a:xfrm>
            <a:off x="4754880" y="3749040"/>
            <a:ext cx="274320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572"/>
              <a:buFont typeface="Arial"/>
              <a:buNone/>
            </a:pPr>
            <a:r>
              <a:rPr lang="en-TR" sz="1573" b="1">
                <a:solidFill>
                  <a:srgbClr val="183B2D"/>
                </a:solidFill>
                <a:latin typeface="Arial"/>
                <a:ea typeface="Arial"/>
                <a:cs typeface="Arial"/>
                <a:sym typeface="Arial"/>
              </a:rPr>
              <a:t>Schoolyard greening</a:t>
            </a:r>
            <a:endParaRPr sz="1573">
              <a:solidFill>
                <a:schemeClr val="dk1"/>
              </a:solidFill>
              <a:latin typeface="Arial"/>
              <a:ea typeface="Arial"/>
              <a:cs typeface="Arial"/>
              <a:sym typeface="Arial"/>
            </a:endParaRPr>
          </a:p>
        </p:txBody>
      </p:sp>
      <p:sp>
        <p:nvSpPr>
          <p:cNvPr id="350" name="Google Shape;350;p17"/>
          <p:cNvSpPr/>
          <p:nvPr/>
        </p:nvSpPr>
        <p:spPr>
          <a:xfrm>
            <a:off x="4754880" y="4069080"/>
            <a:ext cx="2743200" cy="21031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250"/>
              <a:buFont typeface="Arial"/>
              <a:buNone/>
            </a:pPr>
            <a:r>
              <a:rPr lang="en-TR" sz="1250">
                <a:solidFill>
                  <a:srgbClr val="6F786A"/>
                </a:solidFill>
                <a:latin typeface="Arial"/>
                <a:ea typeface="Arial"/>
                <a:cs typeface="Arial"/>
                <a:sym typeface="Arial"/>
              </a:rPr>
              <a:t>learning landscapes</a:t>
            </a:r>
            <a:endParaRPr sz="1250">
              <a:solidFill>
                <a:schemeClr val="dk1"/>
              </a:solidFill>
              <a:latin typeface="Arial"/>
              <a:ea typeface="Arial"/>
              <a:cs typeface="Arial"/>
              <a:sym typeface="Arial"/>
            </a:endParaRPr>
          </a:p>
        </p:txBody>
      </p:sp>
      <p:sp>
        <p:nvSpPr>
          <p:cNvPr id="351" name="Google Shape;351;p17"/>
          <p:cNvSpPr/>
          <p:nvPr/>
        </p:nvSpPr>
        <p:spPr>
          <a:xfrm>
            <a:off x="8247888" y="3566160"/>
            <a:ext cx="3154680" cy="914400"/>
          </a:xfrm>
          <a:prstGeom prst="roundRect">
            <a:avLst>
              <a:gd name="adj" fmla="val 6000"/>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7"/>
          <p:cNvSpPr/>
          <p:nvPr/>
        </p:nvSpPr>
        <p:spPr>
          <a:xfrm>
            <a:off x="8458200" y="3749040"/>
            <a:ext cx="2743200" cy="22860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183B2D"/>
              </a:buClr>
              <a:buSzPts val="1572"/>
              <a:buFont typeface="Arial"/>
              <a:buNone/>
            </a:pPr>
            <a:r>
              <a:rPr lang="en-TR" sz="1573" b="1">
                <a:solidFill>
                  <a:srgbClr val="183B2D"/>
                </a:solidFill>
                <a:latin typeface="Arial"/>
                <a:ea typeface="Arial"/>
                <a:cs typeface="Arial"/>
                <a:sym typeface="Arial"/>
              </a:rPr>
              <a:t>Micro-forests</a:t>
            </a:r>
            <a:endParaRPr sz="1573">
              <a:solidFill>
                <a:schemeClr val="dk1"/>
              </a:solidFill>
              <a:latin typeface="Arial"/>
              <a:ea typeface="Arial"/>
              <a:cs typeface="Arial"/>
              <a:sym typeface="Arial"/>
            </a:endParaRPr>
          </a:p>
        </p:txBody>
      </p:sp>
      <p:sp>
        <p:nvSpPr>
          <p:cNvPr id="353" name="Google Shape;353;p17"/>
          <p:cNvSpPr/>
          <p:nvPr/>
        </p:nvSpPr>
        <p:spPr>
          <a:xfrm>
            <a:off x="8458200" y="4069080"/>
            <a:ext cx="2743200" cy="210312"/>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6F786A"/>
              </a:buClr>
              <a:buSzPts val="1250"/>
              <a:buFont typeface="Arial"/>
              <a:buNone/>
            </a:pPr>
            <a:r>
              <a:rPr lang="en-TR" sz="1250">
                <a:solidFill>
                  <a:srgbClr val="6F786A"/>
                </a:solidFill>
                <a:latin typeface="Arial"/>
                <a:ea typeface="Arial"/>
                <a:cs typeface="Arial"/>
                <a:sym typeface="Arial"/>
              </a:rPr>
              <a:t>dense shade and biodiversity</a:t>
            </a:r>
            <a:endParaRPr sz="1250">
              <a:solidFill>
                <a:schemeClr val="dk1"/>
              </a:solidFill>
              <a:latin typeface="Arial"/>
              <a:ea typeface="Arial"/>
              <a:cs typeface="Arial"/>
              <a:sym typeface="Arial"/>
            </a:endParaRPr>
          </a:p>
        </p:txBody>
      </p:sp>
      <p:sp>
        <p:nvSpPr>
          <p:cNvPr id="354" name="Google Shape;354;p17"/>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18</a:t>
            </a:fld>
            <a:endParaRPr sz="1200">
              <a:solidFill>
                <a:srgbClr val="7B8A6F"/>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359"/>
        <p:cNvGrpSpPr/>
        <p:nvPr/>
      </p:nvGrpSpPr>
      <p:grpSpPr>
        <a:xfrm>
          <a:off x="0" y="0"/>
          <a:ext cx="0" cy="0"/>
          <a:chOff x="0" y="0"/>
          <a:chExt cx="0" cy="0"/>
        </a:xfrm>
      </p:grpSpPr>
      <p:sp>
        <p:nvSpPr>
          <p:cNvPr id="360" name="Google Shape;360;p18"/>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8"/>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362" name="Google Shape;362;p18"/>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183B2D"/>
              </a:buClr>
              <a:buSzPts val="2600"/>
              <a:buFont typeface="Arial"/>
              <a:buNone/>
            </a:pPr>
            <a:r>
              <a:rPr lang="en-TR" sz="2600" b="1">
                <a:solidFill>
                  <a:srgbClr val="183B2D"/>
                </a:solidFill>
                <a:latin typeface="Arial"/>
                <a:ea typeface="Arial"/>
                <a:cs typeface="Arial"/>
                <a:sym typeface="Arial"/>
              </a:rPr>
              <a:t>Co-Creation Task</a:t>
            </a:r>
            <a:endParaRPr sz="2600">
              <a:solidFill>
                <a:schemeClr val="dk1"/>
              </a:solidFill>
              <a:latin typeface="Arial"/>
              <a:ea typeface="Arial"/>
              <a:cs typeface="Arial"/>
              <a:sym typeface="Arial"/>
            </a:endParaRPr>
          </a:p>
        </p:txBody>
      </p:sp>
      <p:cxnSp>
        <p:nvCxnSpPr>
          <p:cNvPr id="363" name="Google Shape;363;p18"/>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364" name="Google Shape;364;p18"/>
          <p:cNvSpPr/>
          <p:nvPr/>
        </p:nvSpPr>
        <p:spPr>
          <a:xfrm>
            <a:off x="749808" y="1353312"/>
            <a:ext cx="10241280" cy="621792"/>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None/>
            </a:pPr>
            <a:r>
              <a:rPr lang="en-TR" sz="2400" b="1">
                <a:solidFill>
                  <a:srgbClr val="183B2D"/>
                </a:solidFill>
                <a:latin typeface="Arial"/>
                <a:ea typeface="Arial"/>
                <a:cs typeface="Arial"/>
                <a:sym typeface="Arial"/>
              </a:rPr>
              <a:t>Translate today's inspirations into concrete ideas for your nature-rich neighbourhood. </a:t>
            </a:r>
            <a:endParaRPr sz="2400">
              <a:solidFill>
                <a:schemeClr val="dk1"/>
              </a:solidFill>
              <a:latin typeface="Arial"/>
              <a:ea typeface="Arial"/>
              <a:cs typeface="Arial"/>
              <a:sym typeface="Arial"/>
            </a:endParaRPr>
          </a:p>
        </p:txBody>
      </p:sp>
      <p:sp>
        <p:nvSpPr>
          <p:cNvPr id="365" name="Google Shape;365;p18"/>
          <p:cNvSpPr/>
          <p:nvPr/>
        </p:nvSpPr>
        <p:spPr>
          <a:xfrm>
            <a:off x="777240" y="2468883"/>
            <a:ext cx="4937760" cy="1024128"/>
          </a:xfrm>
          <a:prstGeom prst="roundRect">
            <a:avLst>
              <a:gd name="adj" fmla="val 5357"/>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8"/>
          <p:cNvSpPr/>
          <p:nvPr/>
        </p:nvSpPr>
        <p:spPr>
          <a:xfrm>
            <a:off x="1051560" y="2884364"/>
            <a:ext cx="1005840" cy="25603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800"/>
              <a:buFont typeface="Arial"/>
              <a:buNone/>
            </a:pPr>
            <a:r>
              <a:rPr lang="en-TR" sz="1800" b="1">
                <a:solidFill>
                  <a:srgbClr val="183B2D"/>
                </a:solidFill>
                <a:latin typeface="Arial"/>
                <a:ea typeface="Arial"/>
                <a:cs typeface="Arial"/>
                <a:sym typeface="Arial"/>
              </a:rPr>
              <a:t>Where?</a:t>
            </a:r>
            <a:endParaRPr sz="1800">
              <a:solidFill>
                <a:schemeClr val="dk1"/>
              </a:solidFill>
              <a:latin typeface="Arial"/>
              <a:ea typeface="Arial"/>
              <a:cs typeface="Arial"/>
              <a:sym typeface="Arial"/>
            </a:endParaRPr>
          </a:p>
        </p:txBody>
      </p:sp>
      <p:sp>
        <p:nvSpPr>
          <p:cNvPr id="367" name="Google Shape;367;p18"/>
          <p:cNvSpPr/>
          <p:nvPr/>
        </p:nvSpPr>
        <p:spPr>
          <a:xfrm>
            <a:off x="2057400" y="2884364"/>
            <a:ext cx="3337560" cy="39319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202820"/>
              </a:buClr>
              <a:buSzPts val="1350"/>
              <a:buFont typeface="Arial"/>
              <a:buNone/>
            </a:pPr>
            <a:r>
              <a:rPr lang="en-TR" sz="1350">
                <a:solidFill>
                  <a:srgbClr val="202820"/>
                </a:solidFill>
                <a:latin typeface="Arial"/>
                <a:ea typeface="Arial"/>
                <a:cs typeface="Arial"/>
                <a:sym typeface="Arial"/>
              </a:rPr>
              <a:t>Which street, corner, roof, courtyard, bus stop or empty edge has potential?</a:t>
            </a:r>
            <a:endParaRPr sz="1350">
              <a:solidFill>
                <a:schemeClr val="dk1"/>
              </a:solidFill>
              <a:latin typeface="Arial"/>
              <a:ea typeface="Arial"/>
              <a:cs typeface="Arial"/>
              <a:sym typeface="Arial"/>
            </a:endParaRPr>
          </a:p>
        </p:txBody>
      </p:sp>
      <p:sp>
        <p:nvSpPr>
          <p:cNvPr id="368" name="Google Shape;368;p18"/>
          <p:cNvSpPr/>
          <p:nvPr/>
        </p:nvSpPr>
        <p:spPr>
          <a:xfrm>
            <a:off x="6309360" y="2468883"/>
            <a:ext cx="4937760" cy="1024128"/>
          </a:xfrm>
          <a:prstGeom prst="roundRect">
            <a:avLst>
              <a:gd name="adj" fmla="val 5357"/>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8"/>
          <p:cNvSpPr/>
          <p:nvPr/>
        </p:nvSpPr>
        <p:spPr>
          <a:xfrm>
            <a:off x="6583680" y="2884364"/>
            <a:ext cx="1005840" cy="25603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800"/>
              <a:buFont typeface="Arial"/>
              <a:buNone/>
            </a:pPr>
            <a:r>
              <a:rPr lang="en-TR" sz="1800" b="1">
                <a:solidFill>
                  <a:srgbClr val="183B2D"/>
                </a:solidFill>
                <a:latin typeface="Arial"/>
                <a:ea typeface="Arial"/>
                <a:cs typeface="Arial"/>
                <a:sym typeface="Arial"/>
              </a:rPr>
              <a:t>What?</a:t>
            </a:r>
            <a:endParaRPr sz="1800">
              <a:solidFill>
                <a:schemeClr val="dk1"/>
              </a:solidFill>
              <a:latin typeface="Arial"/>
              <a:ea typeface="Arial"/>
              <a:cs typeface="Arial"/>
              <a:sym typeface="Arial"/>
            </a:endParaRPr>
          </a:p>
        </p:txBody>
      </p:sp>
      <p:sp>
        <p:nvSpPr>
          <p:cNvPr id="370" name="Google Shape;370;p18"/>
          <p:cNvSpPr/>
          <p:nvPr/>
        </p:nvSpPr>
        <p:spPr>
          <a:xfrm>
            <a:off x="7589520" y="2884364"/>
            <a:ext cx="3337560" cy="39319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202820"/>
              </a:buClr>
              <a:buSzPts val="1350"/>
              <a:buFont typeface="Arial"/>
              <a:buNone/>
            </a:pPr>
            <a:r>
              <a:rPr lang="en-TR" sz="1350">
                <a:solidFill>
                  <a:srgbClr val="202820"/>
                </a:solidFill>
                <a:latin typeface="Arial"/>
                <a:ea typeface="Arial"/>
                <a:cs typeface="Arial"/>
                <a:sym typeface="Arial"/>
              </a:rPr>
              <a:t>Which NbS could fit the site: shade, water, habitat, seating or food?</a:t>
            </a:r>
            <a:endParaRPr sz="1350">
              <a:solidFill>
                <a:schemeClr val="dk1"/>
              </a:solidFill>
              <a:latin typeface="Arial"/>
              <a:ea typeface="Arial"/>
              <a:cs typeface="Arial"/>
              <a:sym typeface="Arial"/>
            </a:endParaRPr>
          </a:p>
        </p:txBody>
      </p:sp>
      <p:sp>
        <p:nvSpPr>
          <p:cNvPr id="371" name="Google Shape;371;p18"/>
          <p:cNvSpPr/>
          <p:nvPr/>
        </p:nvSpPr>
        <p:spPr>
          <a:xfrm>
            <a:off x="777240" y="4100516"/>
            <a:ext cx="4937760" cy="1024128"/>
          </a:xfrm>
          <a:prstGeom prst="roundRect">
            <a:avLst>
              <a:gd name="adj" fmla="val 5357"/>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8"/>
          <p:cNvSpPr/>
          <p:nvPr/>
        </p:nvSpPr>
        <p:spPr>
          <a:xfrm>
            <a:off x="1051560" y="4301684"/>
            <a:ext cx="1005840" cy="25603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800"/>
              <a:buFont typeface="Arial"/>
              <a:buNone/>
            </a:pPr>
            <a:r>
              <a:rPr lang="en-TR" sz="1800" b="1">
                <a:solidFill>
                  <a:srgbClr val="183B2D"/>
                </a:solidFill>
                <a:latin typeface="Arial"/>
                <a:ea typeface="Arial"/>
                <a:cs typeface="Arial"/>
                <a:sym typeface="Arial"/>
              </a:rPr>
              <a:t>Who?</a:t>
            </a:r>
            <a:endParaRPr sz="1800">
              <a:solidFill>
                <a:schemeClr val="dk1"/>
              </a:solidFill>
              <a:latin typeface="Arial"/>
              <a:ea typeface="Arial"/>
              <a:cs typeface="Arial"/>
              <a:sym typeface="Arial"/>
            </a:endParaRPr>
          </a:p>
        </p:txBody>
      </p:sp>
      <p:sp>
        <p:nvSpPr>
          <p:cNvPr id="373" name="Google Shape;373;p18"/>
          <p:cNvSpPr/>
          <p:nvPr/>
        </p:nvSpPr>
        <p:spPr>
          <a:xfrm>
            <a:off x="2057400" y="4301684"/>
            <a:ext cx="3337560" cy="393192"/>
          </a:xfrm>
          <a:prstGeom prst="rect">
            <a:avLst/>
          </a:prstGeom>
          <a:noFill/>
          <a:ln>
            <a:noFill/>
          </a:ln>
        </p:spPr>
        <p:txBody>
          <a:bodyPr spcFirstLastPara="1" wrap="square" lIns="750" tIns="750" rIns="750" bIns="750" anchor="t" anchorCtr="0">
            <a:normAutofit/>
          </a:bodyPr>
          <a:lstStyle/>
          <a:p>
            <a:pPr marL="0" marR="0" lvl="0" indent="0" algn="l" rtl="0">
              <a:spcBef>
                <a:spcPts val="0"/>
              </a:spcBef>
              <a:spcAft>
                <a:spcPts val="0"/>
              </a:spcAft>
              <a:buClr>
                <a:srgbClr val="202820"/>
              </a:buClr>
              <a:buSzPts val="1248"/>
              <a:buFont typeface="Arial"/>
              <a:buNone/>
            </a:pPr>
            <a:r>
              <a:rPr lang="en-TR" sz="1249">
                <a:solidFill>
                  <a:srgbClr val="202820"/>
                </a:solidFill>
                <a:latin typeface="Arial"/>
                <a:ea typeface="Arial"/>
                <a:cs typeface="Arial"/>
                <a:sym typeface="Arial"/>
              </a:rPr>
              <a:t>Which neighbours, students, NGOs, businesses or authorities need to be involved?</a:t>
            </a:r>
            <a:endParaRPr sz="1249">
              <a:solidFill>
                <a:schemeClr val="dk1"/>
              </a:solidFill>
              <a:latin typeface="Arial"/>
              <a:ea typeface="Arial"/>
              <a:cs typeface="Arial"/>
              <a:sym typeface="Arial"/>
            </a:endParaRPr>
          </a:p>
        </p:txBody>
      </p:sp>
      <p:sp>
        <p:nvSpPr>
          <p:cNvPr id="374" name="Google Shape;374;p18"/>
          <p:cNvSpPr/>
          <p:nvPr/>
        </p:nvSpPr>
        <p:spPr>
          <a:xfrm>
            <a:off x="6309360" y="4100516"/>
            <a:ext cx="4937760" cy="1024128"/>
          </a:xfrm>
          <a:prstGeom prst="roundRect">
            <a:avLst>
              <a:gd name="adj" fmla="val 5357"/>
            </a:avLst>
          </a:prstGeom>
          <a:solidFill>
            <a:srgbClr val="F1E7D2"/>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8"/>
          <p:cNvSpPr/>
          <p:nvPr/>
        </p:nvSpPr>
        <p:spPr>
          <a:xfrm>
            <a:off x="6583680" y="4301684"/>
            <a:ext cx="1005840" cy="25603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183B2D"/>
              </a:buClr>
              <a:buSzPts val="1800"/>
              <a:buFont typeface="Arial"/>
              <a:buNone/>
            </a:pPr>
            <a:r>
              <a:rPr lang="en-TR" sz="1800" b="1">
                <a:solidFill>
                  <a:srgbClr val="183B2D"/>
                </a:solidFill>
                <a:latin typeface="Arial"/>
                <a:ea typeface="Arial"/>
                <a:cs typeface="Arial"/>
                <a:sym typeface="Arial"/>
              </a:rPr>
              <a:t>How?</a:t>
            </a:r>
            <a:endParaRPr sz="1800">
              <a:solidFill>
                <a:schemeClr val="dk1"/>
              </a:solidFill>
              <a:latin typeface="Arial"/>
              <a:ea typeface="Arial"/>
              <a:cs typeface="Arial"/>
              <a:sym typeface="Arial"/>
            </a:endParaRPr>
          </a:p>
        </p:txBody>
      </p:sp>
      <p:sp>
        <p:nvSpPr>
          <p:cNvPr id="376" name="Google Shape;376;p18"/>
          <p:cNvSpPr/>
          <p:nvPr/>
        </p:nvSpPr>
        <p:spPr>
          <a:xfrm>
            <a:off x="7589520" y="4301684"/>
            <a:ext cx="3337560" cy="393192"/>
          </a:xfrm>
          <a:prstGeom prst="rect">
            <a:avLst/>
          </a:prstGeom>
          <a:noFill/>
          <a:ln>
            <a:noFill/>
          </a:ln>
        </p:spPr>
        <p:txBody>
          <a:bodyPr spcFirstLastPara="1" wrap="square" lIns="750" tIns="750" rIns="750" bIns="750" anchor="t" anchorCtr="0">
            <a:normAutofit/>
          </a:bodyPr>
          <a:lstStyle/>
          <a:p>
            <a:pPr marL="0" marR="0" lvl="0" indent="0" algn="l" rtl="0">
              <a:lnSpc>
                <a:spcPct val="90000"/>
              </a:lnSpc>
              <a:spcBef>
                <a:spcPts val="0"/>
              </a:spcBef>
              <a:spcAft>
                <a:spcPts val="0"/>
              </a:spcAft>
              <a:buClr>
                <a:srgbClr val="202820"/>
              </a:buClr>
              <a:buSzPts val="1350"/>
              <a:buFont typeface="Arial"/>
              <a:buNone/>
            </a:pPr>
            <a:r>
              <a:rPr lang="en-TR" sz="1350">
                <a:solidFill>
                  <a:srgbClr val="202820"/>
                </a:solidFill>
                <a:latin typeface="Arial"/>
                <a:ea typeface="Arial"/>
                <a:cs typeface="Arial"/>
                <a:sym typeface="Arial"/>
              </a:rPr>
              <a:t>What is the smallest first step that makes the idea testable?</a:t>
            </a:r>
            <a:endParaRPr sz="1350">
              <a:solidFill>
                <a:schemeClr val="dk1"/>
              </a:solidFill>
              <a:latin typeface="Arial"/>
              <a:ea typeface="Arial"/>
              <a:cs typeface="Arial"/>
              <a:sym typeface="Arial"/>
            </a:endParaRPr>
          </a:p>
        </p:txBody>
      </p:sp>
      <p:sp>
        <p:nvSpPr>
          <p:cNvPr id="377" name="Google Shape;377;p18"/>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19</a:t>
            </a:fld>
            <a:endParaRPr sz="1200">
              <a:solidFill>
                <a:srgbClr val="7B8A6F"/>
              </a:solidFill>
              <a:latin typeface="Arial"/>
              <a:ea typeface="Arial"/>
              <a:cs typeface="Arial"/>
              <a:sym typeface="Arial"/>
            </a:endParaRPr>
          </a:p>
        </p:txBody>
      </p:sp>
      <p:sp>
        <p:nvSpPr>
          <p:cNvPr id="378" name="Google Shape;378;p18"/>
          <p:cNvSpPr txBox="1"/>
          <p:nvPr/>
        </p:nvSpPr>
        <p:spPr>
          <a:xfrm>
            <a:off x="749808" y="5281238"/>
            <a:ext cx="1049731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183B2D"/>
              </a:buClr>
              <a:buSzPts val="1800"/>
              <a:buFont typeface="Arial"/>
              <a:buNone/>
            </a:pPr>
            <a:r>
              <a:rPr lang="en-TR" sz="1800" b="1">
                <a:solidFill>
                  <a:srgbClr val="183B2D"/>
                </a:solidFill>
                <a:latin typeface="Arial"/>
                <a:ea typeface="Arial"/>
                <a:cs typeface="Arial"/>
                <a:sym typeface="Arial"/>
              </a:rPr>
              <a:t>Think of one place you know.</a:t>
            </a:r>
            <a:r>
              <a:rPr lang="en-TR" sz="1800">
                <a:solidFill>
                  <a:schemeClr val="dk1"/>
                </a:solidFill>
                <a:latin typeface="Arial"/>
                <a:ea typeface="Arial"/>
                <a:cs typeface="Arial"/>
                <a:sym typeface="Arial"/>
              </a:rPr>
              <a:t> </a:t>
            </a:r>
            <a:r>
              <a:rPr lang="en-TR" sz="1800" b="1">
                <a:solidFill>
                  <a:srgbClr val="183B2D"/>
                </a:solidFill>
                <a:latin typeface="Arial"/>
                <a:ea typeface="Arial"/>
                <a:cs typeface="Arial"/>
                <a:sym typeface="Arial"/>
              </a:rPr>
              <a:t>What could nature do there - if citizens, designers and authorities worked together?</a:t>
            </a:r>
            <a:endParaRPr sz="18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19"/>
          <p:cNvSpPr/>
          <p:nvPr/>
        </p:nvSpPr>
        <p:spPr>
          <a:xfrm>
            <a:off x="640080" y="2565694"/>
            <a:ext cx="3188342" cy="731520"/>
          </a:xfrm>
          <a:prstGeom prst="roundRect">
            <a:avLst>
              <a:gd name="adj" fmla="val 16667"/>
            </a:avLst>
          </a:prstGeom>
          <a:solidFill>
            <a:srgbClr val="EBF5EB"/>
          </a:solidFill>
          <a:ln w="9525" cap="flat" cmpd="sng">
            <a:solidFill>
              <a:srgbClr val="005A3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TR" sz="1600" b="1">
                <a:solidFill>
                  <a:schemeClr val="lt1"/>
                </a:solidFill>
                <a:latin typeface="Arial"/>
                <a:ea typeface="Arial"/>
                <a:cs typeface="Arial"/>
                <a:sym typeface="Arial"/>
              </a:rPr>
              <a:t> </a:t>
            </a:r>
            <a:r>
              <a:rPr lang="en-TR" sz="1600" b="1">
                <a:solidFill>
                  <a:schemeClr val="dk1"/>
                </a:solidFill>
                <a:latin typeface="Arial"/>
                <a:ea typeface="Arial"/>
                <a:cs typeface="Arial"/>
                <a:sym typeface="Arial"/>
              </a:rPr>
              <a:t>Ecological Impact</a:t>
            </a:r>
            <a:endParaRPr/>
          </a:p>
          <a:p>
            <a:pPr marL="0" marR="0" lvl="0" indent="0" algn="ctr" rtl="0">
              <a:spcBef>
                <a:spcPts val="0"/>
              </a:spcBef>
              <a:spcAft>
                <a:spcPts val="0"/>
              </a:spcAft>
              <a:buNone/>
            </a:pPr>
            <a:r>
              <a:rPr lang="en-TR" sz="1000">
                <a:solidFill>
                  <a:schemeClr val="dk1"/>
                </a:solidFill>
                <a:latin typeface="Arial"/>
                <a:ea typeface="Arial"/>
                <a:cs typeface="Arial"/>
                <a:sym typeface="Arial"/>
              </a:rPr>
              <a:t>Supports biodiversity and natural processes</a:t>
            </a:r>
            <a:endParaRPr/>
          </a:p>
        </p:txBody>
      </p:sp>
      <p:sp>
        <p:nvSpPr>
          <p:cNvPr id="384" name="Google Shape;384;p19"/>
          <p:cNvSpPr/>
          <p:nvPr/>
        </p:nvSpPr>
        <p:spPr>
          <a:xfrm>
            <a:off x="4170067" y="2582301"/>
            <a:ext cx="3768132" cy="731520"/>
          </a:xfrm>
          <a:prstGeom prst="roundRect">
            <a:avLst>
              <a:gd name="adj" fmla="val 16667"/>
            </a:avLst>
          </a:prstGeom>
          <a:solidFill>
            <a:srgbClr val="EBF5EB"/>
          </a:solidFill>
          <a:ln w="9525" cap="flat" cmpd="sng">
            <a:solidFill>
              <a:srgbClr val="005A3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TR" sz="1600" b="1">
                <a:solidFill>
                  <a:schemeClr val="dk1"/>
                </a:solidFill>
                <a:latin typeface="Arial"/>
                <a:ea typeface="Arial"/>
                <a:cs typeface="Arial"/>
                <a:sym typeface="Arial"/>
              </a:rPr>
              <a:t> Climate Adaptation</a:t>
            </a:r>
            <a:endParaRPr/>
          </a:p>
          <a:p>
            <a:pPr marL="0" marR="0" lvl="0" indent="0" algn="ctr" rtl="0">
              <a:spcBef>
                <a:spcPts val="0"/>
              </a:spcBef>
              <a:spcAft>
                <a:spcPts val="0"/>
              </a:spcAft>
              <a:buNone/>
            </a:pPr>
            <a:r>
              <a:rPr lang="en-TR" sz="1000">
                <a:solidFill>
                  <a:schemeClr val="dk1"/>
                </a:solidFill>
                <a:latin typeface="Arial"/>
                <a:ea typeface="Arial"/>
                <a:cs typeface="Arial"/>
                <a:sym typeface="Arial"/>
              </a:rPr>
              <a:t>Reduces heat, manages water, builds resilience</a:t>
            </a:r>
            <a:endParaRPr/>
          </a:p>
        </p:txBody>
      </p:sp>
      <p:sp>
        <p:nvSpPr>
          <p:cNvPr id="385" name="Google Shape;385;p19"/>
          <p:cNvSpPr/>
          <p:nvPr/>
        </p:nvSpPr>
        <p:spPr>
          <a:xfrm>
            <a:off x="8149213" y="2582301"/>
            <a:ext cx="3402707" cy="731520"/>
          </a:xfrm>
          <a:prstGeom prst="roundRect">
            <a:avLst>
              <a:gd name="adj" fmla="val 16667"/>
            </a:avLst>
          </a:prstGeom>
          <a:solidFill>
            <a:srgbClr val="EBF5EB"/>
          </a:solidFill>
          <a:ln w="9525" cap="flat" cmpd="sng">
            <a:solidFill>
              <a:srgbClr val="005A3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TR" sz="1600" b="1">
                <a:solidFill>
                  <a:schemeClr val="dk1"/>
                </a:solidFill>
                <a:latin typeface="Arial"/>
                <a:ea typeface="Arial"/>
                <a:cs typeface="Arial"/>
                <a:sym typeface="Arial"/>
              </a:rPr>
              <a:t>Social Benefits</a:t>
            </a:r>
            <a:endParaRPr/>
          </a:p>
          <a:p>
            <a:pPr marL="0" marR="0" lvl="0" indent="0" algn="ctr" rtl="0">
              <a:spcBef>
                <a:spcPts val="0"/>
              </a:spcBef>
              <a:spcAft>
                <a:spcPts val="0"/>
              </a:spcAft>
              <a:buNone/>
            </a:pPr>
            <a:r>
              <a:rPr lang="en-TR" sz="1000">
                <a:solidFill>
                  <a:schemeClr val="dk1"/>
                </a:solidFill>
                <a:latin typeface="Arial"/>
                <a:ea typeface="Arial"/>
                <a:cs typeface="Arial"/>
                <a:sym typeface="Arial"/>
              </a:rPr>
              <a:t>Inclusive, safe and useful for people</a:t>
            </a:r>
            <a:endParaRPr/>
          </a:p>
        </p:txBody>
      </p:sp>
      <p:sp>
        <p:nvSpPr>
          <p:cNvPr id="386" name="Google Shape;386;p19"/>
          <p:cNvSpPr/>
          <p:nvPr/>
        </p:nvSpPr>
        <p:spPr>
          <a:xfrm>
            <a:off x="640079" y="3525814"/>
            <a:ext cx="3188341" cy="731520"/>
          </a:xfrm>
          <a:prstGeom prst="roundRect">
            <a:avLst>
              <a:gd name="adj" fmla="val 16667"/>
            </a:avLst>
          </a:prstGeom>
          <a:solidFill>
            <a:srgbClr val="EBF5EB"/>
          </a:solidFill>
          <a:ln w="9525" cap="flat" cmpd="sng">
            <a:solidFill>
              <a:srgbClr val="005A3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TR" sz="1600" b="1">
                <a:solidFill>
                  <a:schemeClr val="dk1"/>
                </a:solidFill>
                <a:latin typeface="Arial"/>
                <a:ea typeface="Arial"/>
                <a:cs typeface="Arial"/>
                <a:sym typeface="Arial"/>
              </a:rPr>
              <a:t>Feasibility</a:t>
            </a:r>
            <a:endParaRPr/>
          </a:p>
          <a:p>
            <a:pPr marL="0" marR="0" lvl="0" indent="0" algn="ctr" rtl="0">
              <a:spcBef>
                <a:spcPts val="0"/>
              </a:spcBef>
              <a:spcAft>
                <a:spcPts val="0"/>
              </a:spcAft>
              <a:buNone/>
            </a:pPr>
            <a:r>
              <a:rPr lang="en-TR" sz="1000">
                <a:solidFill>
                  <a:schemeClr val="dk1"/>
                </a:solidFill>
                <a:latin typeface="Arial"/>
                <a:ea typeface="Arial"/>
                <a:cs typeface="Arial"/>
                <a:sym typeface="Arial"/>
              </a:rPr>
              <a:t>Realistic, affordable and maintainable</a:t>
            </a:r>
            <a:endParaRPr/>
          </a:p>
        </p:txBody>
      </p:sp>
      <p:sp>
        <p:nvSpPr>
          <p:cNvPr id="387" name="Google Shape;387;p19"/>
          <p:cNvSpPr/>
          <p:nvPr/>
        </p:nvSpPr>
        <p:spPr>
          <a:xfrm>
            <a:off x="4170067" y="3501698"/>
            <a:ext cx="3768132" cy="731520"/>
          </a:xfrm>
          <a:prstGeom prst="roundRect">
            <a:avLst>
              <a:gd name="adj" fmla="val 16667"/>
            </a:avLst>
          </a:prstGeom>
          <a:solidFill>
            <a:srgbClr val="EBF5EB"/>
          </a:solidFill>
          <a:ln w="9525" cap="flat" cmpd="sng">
            <a:solidFill>
              <a:srgbClr val="005A3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TR" sz="1600" b="1">
                <a:solidFill>
                  <a:schemeClr val="dk1"/>
                </a:solidFill>
                <a:latin typeface="Arial"/>
                <a:ea typeface="Arial"/>
                <a:cs typeface="Arial"/>
                <a:sym typeface="Arial"/>
              </a:rPr>
              <a:t>Multiple Benefits</a:t>
            </a:r>
            <a:endParaRPr/>
          </a:p>
          <a:p>
            <a:pPr marL="0" marR="0" lvl="0" indent="0" algn="ctr" rtl="0">
              <a:spcBef>
                <a:spcPts val="0"/>
              </a:spcBef>
              <a:spcAft>
                <a:spcPts val="0"/>
              </a:spcAft>
              <a:buNone/>
            </a:pPr>
            <a:r>
              <a:rPr lang="en-TR" sz="1000">
                <a:solidFill>
                  <a:schemeClr val="dk1"/>
                </a:solidFill>
                <a:latin typeface="Arial"/>
                <a:ea typeface="Arial"/>
                <a:cs typeface="Arial"/>
                <a:sym typeface="Arial"/>
              </a:rPr>
              <a:t>Addresses several challenges at once</a:t>
            </a:r>
            <a:endParaRPr/>
          </a:p>
        </p:txBody>
      </p:sp>
      <p:sp>
        <p:nvSpPr>
          <p:cNvPr id="388" name="Google Shape;388;p19"/>
          <p:cNvSpPr/>
          <p:nvPr/>
        </p:nvSpPr>
        <p:spPr>
          <a:xfrm>
            <a:off x="8149213" y="3480094"/>
            <a:ext cx="3476730" cy="731520"/>
          </a:xfrm>
          <a:prstGeom prst="roundRect">
            <a:avLst>
              <a:gd name="adj" fmla="val 16667"/>
            </a:avLst>
          </a:prstGeom>
          <a:solidFill>
            <a:srgbClr val="EBF5EB"/>
          </a:solidFill>
          <a:ln w="9525" cap="flat" cmpd="sng">
            <a:solidFill>
              <a:srgbClr val="005A3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TR" sz="1600" b="1">
                <a:solidFill>
                  <a:schemeClr val="dk1"/>
                </a:solidFill>
                <a:latin typeface="Arial"/>
                <a:ea typeface="Arial"/>
                <a:cs typeface="Arial"/>
                <a:sym typeface="Arial"/>
              </a:rPr>
              <a:t> Connectivity</a:t>
            </a:r>
            <a:endParaRPr/>
          </a:p>
          <a:p>
            <a:pPr marL="0" marR="0" lvl="0" indent="0" algn="ctr" rtl="0">
              <a:spcBef>
                <a:spcPts val="0"/>
              </a:spcBef>
              <a:spcAft>
                <a:spcPts val="0"/>
              </a:spcAft>
              <a:buNone/>
            </a:pPr>
            <a:r>
              <a:rPr lang="en-TR" sz="1000">
                <a:solidFill>
                  <a:schemeClr val="dk1"/>
                </a:solidFill>
                <a:latin typeface="Arial"/>
                <a:ea typeface="Arial"/>
                <a:cs typeface="Arial"/>
                <a:sym typeface="Arial"/>
              </a:rPr>
              <a:t>Connects green spaces and ecological networks</a:t>
            </a:r>
            <a:endParaRPr/>
          </a:p>
        </p:txBody>
      </p:sp>
      <p:sp>
        <p:nvSpPr>
          <p:cNvPr id="389" name="Google Shape;389;p19"/>
          <p:cNvSpPr/>
          <p:nvPr/>
        </p:nvSpPr>
        <p:spPr>
          <a:xfrm>
            <a:off x="4170067" y="4531654"/>
            <a:ext cx="3768132" cy="731520"/>
          </a:xfrm>
          <a:prstGeom prst="roundRect">
            <a:avLst>
              <a:gd name="adj" fmla="val 16667"/>
            </a:avLst>
          </a:prstGeom>
          <a:solidFill>
            <a:srgbClr val="EBF5EB"/>
          </a:solidFill>
          <a:ln w="9525" cap="flat" cmpd="sng">
            <a:solidFill>
              <a:srgbClr val="005A3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TR" sz="1600" b="1">
                <a:solidFill>
                  <a:schemeClr val="dk1"/>
                </a:solidFill>
                <a:latin typeface="Arial"/>
                <a:ea typeface="Arial"/>
                <a:cs typeface="Arial"/>
                <a:sym typeface="Arial"/>
              </a:rPr>
              <a:t>Stewardship &amp; Participation</a:t>
            </a:r>
            <a:endParaRPr/>
          </a:p>
          <a:p>
            <a:pPr marL="0" marR="0" lvl="0" indent="0" algn="ctr" rtl="0">
              <a:spcBef>
                <a:spcPts val="0"/>
              </a:spcBef>
              <a:spcAft>
                <a:spcPts val="0"/>
              </a:spcAft>
              <a:buNone/>
            </a:pPr>
            <a:r>
              <a:rPr lang="en-TR" sz="1000">
                <a:solidFill>
                  <a:schemeClr val="dk1"/>
                </a:solidFill>
                <a:latin typeface="Arial"/>
                <a:ea typeface="Arial"/>
                <a:cs typeface="Arial"/>
                <a:sym typeface="Arial"/>
              </a:rPr>
              <a:t>Encourages ownership and collective care</a:t>
            </a:r>
            <a:endParaRPr/>
          </a:p>
        </p:txBody>
      </p:sp>
      <p:sp>
        <p:nvSpPr>
          <p:cNvPr id="390" name="Google Shape;390;p19"/>
          <p:cNvSpPr txBox="1"/>
          <p:nvPr/>
        </p:nvSpPr>
        <p:spPr>
          <a:xfrm>
            <a:off x="502920" y="5780216"/>
            <a:ext cx="1135996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TR" sz="2000" b="1" i="1">
                <a:solidFill>
                  <a:srgbClr val="780000"/>
                </a:solidFill>
                <a:latin typeface="Arial"/>
                <a:ea typeface="Arial"/>
                <a:cs typeface="Arial"/>
                <a:sym typeface="Arial"/>
              </a:rPr>
              <a:t>The most effective Nature-based Solutions work simultaneously for people, nature, and climate.</a:t>
            </a:r>
            <a:endParaRPr/>
          </a:p>
        </p:txBody>
      </p:sp>
      <p:sp>
        <p:nvSpPr>
          <p:cNvPr id="391" name="Google Shape;391;p19"/>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9"/>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sp>
        <p:nvSpPr>
          <p:cNvPr id="393" name="Google Shape;393;p19"/>
          <p:cNvSpPr/>
          <p:nvPr/>
        </p:nvSpPr>
        <p:spPr>
          <a:xfrm>
            <a:off x="502920" y="566928"/>
            <a:ext cx="7498080" cy="475488"/>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None/>
            </a:pPr>
            <a:r>
              <a:rPr lang="en-TR" sz="2600" b="1">
                <a:solidFill>
                  <a:srgbClr val="005A32"/>
                </a:solidFill>
                <a:latin typeface="Arial"/>
                <a:ea typeface="Arial"/>
                <a:cs typeface="Arial"/>
                <a:sym typeface="Arial"/>
              </a:rPr>
              <a:t>What Makes an Effective Nature-based Solution?</a:t>
            </a:r>
            <a:endParaRPr/>
          </a:p>
        </p:txBody>
      </p:sp>
      <p:cxnSp>
        <p:nvCxnSpPr>
          <p:cNvPr id="394" name="Google Shape;394;p19"/>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395" name="Google Shape;395;p19"/>
          <p:cNvSpPr/>
          <p:nvPr/>
        </p:nvSpPr>
        <p:spPr>
          <a:xfrm>
            <a:off x="749808" y="1353312"/>
            <a:ext cx="10241280" cy="621792"/>
          </a:xfrm>
          <a:prstGeom prst="rect">
            <a:avLst/>
          </a:prstGeom>
          <a:noFill/>
          <a:ln>
            <a:noFill/>
          </a:ln>
        </p:spPr>
        <p:txBody>
          <a:bodyPr spcFirstLastPara="1" wrap="square" lIns="750" tIns="750" rIns="750" bIns="750" anchor="t" anchorCtr="0">
            <a:noAutofit/>
          </a:bodyPr>
          <a:lstStyle/>
          <a:p>
            <a:pPr marL="0" marR="0" lvl="0" indent="0" algn="l" rtl="0">
              <a:spcBef>
                <a:spcPts val="0"/>
              </a:spcBef>
              <a:spcAft>
                <a:spcPts val="0"/>
              </a:spcAft>
              <a:buNone/>
            </a:pPr>
            <a:r>
              <a:rPr lang="en-TR" sz="2400" b="1">
                <a:solidFill>
                  <a:schemeClr val="dk1"/>
                </a:solidFill>
                <a:latin typeface="Arial"/>
                <a:ea typeface="Arial"/>
                <a:cs typeface="Arial"/>
                <a:sym typeface="Arial"/>
              </a:rPr>
              <a:t>Before designing your idea, consider these seven guiding principles.</a:t>
            </a:r>
            <a:endParaRPr/>
          </a:p>
        </p:txBody>
      </p:sp>
      <p:pic>
        <p:nvPicPr>
          <p:cNvPr id="396" name="Google Shape;396;p19"/>
          <p:cNvPicPr preferRelativeResize="0"/>
          <p:nvPr/>
        </p:nvPicPr>
        <p:blipFill>
          <a:blip r:embed="rId3">
            <a:alphaModFix/>
          </a:blip>
          <a:stretch>
            <a:fillRect/>
          </a:stretch>
        </p:blipFill>
        <p:spPr>
          <a:xfrm>
            <a:off x="3308801" y="2343551"/>
            <a:ext cx="519625" cy="519625"/>
          </a:xfrm>
          <a:prstGeom prst="rect">
            <a:avLst/>
          </a:prstGeom>
          <a:noFill/>
          <a:ln>
            <a:noFill/>
          </a:ln>
        </p:spPr>
      </p:pic>
      <p:pic>
        <p:nvPicPr>
          <p:cNvPr id="397" name="Google Shape;397;p19"/>
          <p:cNvPicPr preferRelativeResize="0"/>
          <p:nvPr/>
        </p:nvPicPr>
        <p:blipFill>
          <a:blip r:embed="rId4">
            <a:alphaModFix/>
          </a:blip>
          <a:stretch>
            <a:fillRect/>
          </a:stretch>
        </p:blipFill>
        <p:spPr>
          <a:xfrm>
            <a:off x="3308800" y="3224075"/>
            <a:ext cx="731525" cy="731525"/>
          </a:xfrm>
          <a:prstGeom prst="rect">
            <a:avLst/>
          </a:prstGeom>
          <a:noFill/>
          <a:ln>
            <a:noFill/>
          </a:ln>
        </p:spPr>
      </p:pic>
      <p:pic>
        <p:nvPicPr>
          <p:cNvPr id="398" name="Google Shape;398;p19"/>
          <p:cNvPicPr preferRelativeResize="0"/>
          <p:nvPr/>
        </p:nvPicPr>
        <p:blipFill>
          <a:blip r:embed="rId5">
            <a:alphaModFix/>
          </a:blip>
          <a:stretch>
            <a:fillRect/>
          </a:stretch>
        </p:blipFill>
        <p:spPr>
          <a:xfrm>
            <a:off x="7498973" y="4853703"/>
            <a:ext cx="731525" cy="731525"/>
          </a:xfrm>
          <a:prstGeom prst="rect">
            <a:avLst/>
          </a:prstGeom>
          <a:noFill/>
          <a:ln>
            <a:noFill/>
          </a:ln>
        </p:spPr>
      </p:pic>
      <p:pic>
        <p:nvPicPr>
          <p:cNvPr id="399" name="Google Shape;399;p19"/>
          <p:cNvPicPr preferRelativeResize="0"/>
          <p:nvPr/>
        </p:nvPicPr>
        <p:blipFill>
          <a:blip r:embed="rId6">
            <a:alphaModFix/>
          </a:blip>
          <a:stretch>
            <a:fillRect/>
          </a:stretch>
        </p:blipFill>
        <p:spPr>
          <a:xfrm>
            <a:off x="7293297" y="3345716"/>
            <a:ext cx="681750" cy="668887"/>
          </a:xfrm>
          <a:prstGeom prst="rect">
            <a:avLst/>
          </a:prstGeom>
          <a:noFill/>
          <a:ln>
            <a:noFill/>
          </a:ln>
        </p:spPr>
      </p:pic>
      <p:pic>
        <p:nvPicPr>
          <p:cNvPr id="400" name="Google Shape;400;p19"/>
          <p:cNvPicPr preferRelativeResize="0"/>
          <p:nvPr/>
        </p:nvPicPr>
        <p:blipFill>
          <a:blip r:embed="rId7">
            <a:alphaModFix/>
          </a:blip>
          <a:stretch>
            <a:fillRect/>
          </a:stretch>
        </p:blipFill>
        <p:spPr>
          <a:xfrm>
            <a:off x="7378247" y="2349041"/>
            <a:ext cx="622750" cy="622750"/>
          </a:xfrm>
          <a:prstGeom prst="rect">
            <a:avLst/>
          </a:prstGeom>
          <a:noFill/>
          <a:ln>
            <a:noFill/>
          </a:ln>
        </p:spPr>
      </p:pic>
      <p:pic>
        <p:nvPicPr>
          <p:cNvPr id="401" name="Google Shape;401;p19"/>
          <p:cNvPicPr preferRelativeResize="0"/>
          <p:nvPr/>
        </p:nvPicPr>
        <p:blipFill>
          <a:blip r:embed="rId8">
            <a:alphaModFix/>
          </a:blip>
          <a:stretch>
            <a:fillRect/>
          </a:stretch>
        </p:blipFill>
        <p:spPr>
          <a:xfrm>
            <a:off x="11054759" y="2338249"/>
            <a:ext cx="519625" cy="530230"/>
          </a:xfrm>
          <a:prstGeom prst="rect">
            <a:avLst/>
          </a:prstGeom>
          <a:solidFill>
            <a:srgbClr val="EBF5EB"/>
          </a:solidFill>
          <a:ln w="9525" cap="flat" cmpd="sng">
            <a:solidFill>
              <a:srgbClr val="005A32"/>
            </a:solidFill>
            <a:prstDash val="solid"/>
            <a:miter lim="8000"/>
            <a:headEnd type="none" w="sm" len="sm"/>
            <a:tailEnd type="none" w="sm" len="sm"/>
          </a:ln>
        </p:spPr>
      </p:pic>
      <p:pic>
        <p:nvPicPr>
          <p:cNvPr id="402" name="Google Shape;402;p19"/>
          <p:cNvPicPr preferRelativeResize="0"/>
          <p:nvPr/>
        </p:nvPicPr>
        <p:blipFill>
          <a:blip r:embed="rId9">
            <a:alphaModFix/>
          </a:blip>
          <a:stretch>
            <a:fillRect/>
          </a:stretch>
        </p:blipFill>
        <p:spPr>
          <a:xfrm>
            <a:off x="11228025" y="3420349"/>
            <a:ext cx="519625" cy="519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AF4"/>
        </a:solidFill>
        <a:effectLst/>
      </p:bgPr>
    </p:bg>
    <p:spTree>
      <p:nvGrpSpPr>
        <p:cNvPr id="1" name="Shape 407"/>
        <p:cNvGrpSpPr/>
        <p:nvPr/>
      </p:nvGrpSpPr>
      <p:grpSpPr>
        <a:xfrm>
          <a:off x="0" y="0"/>
          <a:ext cx="0" cy="0"/>
          <a:chOff x="0" y="0"/>
          <a:chExt cx="0" cy="0"/>
        </a:xfrm>
      </p:grpSpPr>
      <p:sp>
        <p:nvSpPr>
          <p:cNvPr id="408" name="Google Shape;408;p20"/>
          <p:cNvSpPr/>
          <p:nvPr/>
        </p:nvSpPr>
        <p:spPr>
          <a:xfrm>
            <a:off x="0" y="0"/>
            <a:ext cx="164592" cy="6858000"/>
          </a:xfrm>
          <a:prstGeom prst="rect">
            <a:avLst/>
          </a:prstGeom>
          <a:solidFill>
            <a:srgbClr val="7FB539"/>
          </a:solidFill>
          <a:ln w="12700" cap="flat" cmpd="sng">
            <a:solidFill>
              <a:srgbClr val="7FB539">
                <a:alpha val="0"/>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0"/>
          <p:cNvSpPr/>
          <p:nvPr/>
        </p:nvSpPr>
        <p:spPr>
          <a:xfrm>
            <a:off x="502920" y="310896"/>
            <a:ext cx="603504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F786A"/>
              </a:buClr>
              <a:buSzPts val="850"/>
              <a:buFont typeface="Arial"/>
              <a:buNone/>
            </a:pPr>
            <a:r>
              <a:rPr lang="en-TR" sz="850" b="1">
                <a:solidFill>
                  <a:srgbClr val="6F786A"/>
                </a:solidFill>
                <a:latin typeface="Arial"/>
                <a:ea typeface="Arial"/>
                <a:cs typeface="Arial"/>
                <a:sym typeface="Arial"/>
              </a:rPr>
              <a:t>CO-ADAPT | Nature-Based Solutions Seminar</a:t>
            </a:r>
            <a:endParaRPr sz="850">
              <a:solidFill>
                <a:schemeClr val="dk1"/>
              </a:solidFill>
              <a:latin typeface="Arial"/>
              <a:ea typeface="Arial"/>
              <a:cs typeface="Arial"/>
              <a:sym typeface="Arial"/>
            </a:endParaRPr>
          </a:p>
        </p:txBody>
      </p:sp>
      <p:cxnSp>
        <p:nvCxnSpPr>
          <p:cNvPr id="410" name="Google Shape;410;p20"/>
          <p:cNvCxnSpPr/>
          <p:nvPr/>
        </p:nvCxnSpPr>
        <p:spPr>
          <a:xfrm>
            <a:off x="502920" y="1115568"/>
            <a:ext cx="2834640" cy="0"/>
          </a:xfrm>
          <a:prstGeom prst="straightConnector1">
            <a:avLst/>
          </a:prstGeom>
          <a:noFill/>
          <a:ln w="25400" cap="flat" cmpd="sng">
            <a:solidFill>
              <a:srgbClr val="7FB539"/>
            </a:solidFill>
            <a:prstDash val="solid"/>
            <a:round/>
            <a:headEnd type="none" w="sm" len="sm"/>
            <a:tailEnd type="none" w="sm" len="sm"/>
          </a:ln>
        </p:spPr>
      </p:cxnSp>
      <p:sp>
        <p:nvSpPr>
          <p:cNvPr id="411" name="Google Shape;411;p20"/>
          <p:cNvSpPr/>
          <p:nvPr/>
        </p:nvSpPr>
        <p:spPr>
          <a:xfrm>
            <a:off x="541428" y="620099"/>
            <a:ext cx="11400061" cy="822960"/>
          </a:xfrm>
          <a:prstGeom prst="rect">
            <a:avLst/>
          </a:prstGeom>
          <a:noFill/>
          <a:ln>
            <a:noFill/>
          </a:ln>
        </p:spPr>
        <p:txBody>
          <a:bodyPr spcFirstLastPara="1" wrap="square" lIns="750" tIns="750" rIns="750" bIns="750" anchor="t" anchorCtr="0">
            <a:normAutofit/>
          </a:bodyPr>
          <a:lstStyle/>
          <a:p>
            <a:pPr marL="0" marR="0" lvl="0" indent="0" algn="l" rtl="0">
              <a:spcBef>
                <a:spcPts val="0"/>
              </a:spcBef>
              <a:spcAft>
                <a:spcPts val="0"/>
              </a:spcAft>
              <a:buNone/>
            </a:pPr>
            <a:r>
              <a:rPr lang="en-TR" sz="2600" b="1">
                <a:solidFill>
                  <a:schemeClr val="dk1"/>
                </a:solidFill>
                <a:latin typeface="Arial"/>
                <a:ea typeface="Arial"/>
                <a:cs typeface="Arial"/>
                <a:sym typeface="Arial"/>
              </a:rPr>
              <a:t>Cities become resilient when nature and people grow together</a:t>
            </a:r>
            <a:endParaRPr sz="2600" b="1">
              <a:solidFill>
                <a:schemeClr val="dk1"/>
              </a:solidFill>
              <a:latin typeface="Arial"/>
              <a:ea typeface="Arial"/>
              <a:cs typeface="Arial"/>
              <a:sym typeface="Arial"/>
            </a:endParaRPr>
          </a:p>
        </p:txBody>
      </p:sp>
      <p:sp>
        <p:nvSpPr>
          <p:cNvPr id="412" name="Google Shape;412;p20"/>
          <p:cNvSpPr/>
          <p:nvPr/>
        </p:nvSpPr>
        <p:spPr>
          <a:xfrm>
            <a:off x="848360" y="1591057"/>
            <a:ext cx="9966960" cy="1920240"/>
          </a:xfrm>
          <a:prstGeom prst="roundRect">
            <a:avLst>
              <a:gd name="adj" fmla="val 2857"/>
            </a:avLst>
          </a:prstGeom>
          <a:solidFill>
            <a:srgbClr val="E7F1DA"/>
          </a:solidFill>
          <a:ln w="12700" cap="flat" cmpd="sng">
            <a:solidFill>
              <a:srgbClr val="E7F1D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0"/>
          <p:cNvSpPr/>
          <p:nvPr/>
        </p:nvSpPr>
        <p:spPr>
          <a:xfrm>
            <a:off x="1214120" y="2116837"/>
            <a:ext cx="9235440" cy="868680"/>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chemeClr val="dk1"/>
              </a:buClr>
              <a:buSzPts val="2600"/>
              <a:buFont typeface="Arial"/>
              <a:buNone/>
            </a:pPr>
            <a:endParaRPr sz="2600">
              <a:solidFill>
                <a:schemeClr val="dk1"/>
              </a:solidFill>
              <a:latin typeface="Arial"/>
              <a:ea typeface="Arial"/>
              <a:cs typeface="Arial"/>
              <a:sym typeface="Arial"/>
            </a:endParaRPr>
          </a:p>
        </p:txBody>
      </p:sp>
      <p:sp>
        <p:nvSpPr>
          <p:cNvPr id="414" name="Google Shape;414;p20"/>
          <p:cNvSpPr/>
          <p:nvPr/>
        </p:nvSpPr>
        <p:spPr>
          <a:xfrm>
            <a:off x="3877076" y="1781860"/>
            <a:ext cx="3909527" cy="1213353"/>
          </a:xfrm>
          <a:prstGeom prst="rect">
            <a:avLst/>
          </a:prstGeom>
          <a:noFill/>
          <a:ln>
            <a:noFill/>
          </a:ln>
        </p:spPr>
        <p:txBody>
          <a:bodyPr spcFirstLastPara="1" wrap="square" lIns="750" tIns="750" rIns="750" bIns="750" anchor="t" anchorCtr="0">
            <a:normAutofit/>
          </a:bodyPr>
          <a:lstStyle/>
          <a:p>
            <a:pPr marL="0" marR="0" lvl="0" indent="0" algn="ctr" rtl="0">
              <a:spcBef>
                <a:spcPts val="0"/>
              </a:spcBef>
              <a:spcAft>
                <a:spcPts val="0"/>
              </a:spcAft>
              <a:buClr>
                <a:srgbClr val="4F6F31"/>
              </a:buClr>
              <a:buSzPts val="4400"/>
              <a:buFont typeface="Arial"/>
              <a:buNone/>
            </a:pPr>
            <a:r>
              <a:rPr lang="en-TR" sz="4400" b="1">
                <a:solidFill>
                  <a:srgbClr val="4F6F31"/>
                </a:solidFill>
                <a:latin typeface="Arial"/>
                <a:ea typeface="Arial"/>
                <a:cs typeface="Arial"/>
                <a:sym typeface="Arial"/>
              </a:rPr>
              <a:t>Thank you</a:t>
            </a:r>
            <a:endParaRPr sz="4400">
              <a:solidFill>
                <a:schemeClr val="dk1"/>
              </a:solidFill>
              <a:latin typeface="Arial"/>
              <a:ea typeface="Arial"/>
              <a:cs typeface="Arial"/>
              <a:sym typeface="Arial"/>
            </a:endParaRPr>
          </a:p>
        </p:txBody>
      </p:sp>
      <p:sp>
        <p:nvSpPr>
          <p:cNvPr id="415" name="Google Shape;415;p20"/>
          <p:cNvSpPr txBox="1">
            <a:spLocks noGrp="1"/>
          </p:cNvSpPr>
          <p:nvPr>
            <p:ph type="sldNum" idx="4294967295"/>
          </p:nvPr>
        </p:nvSpPr>
        <p:spPr>
          <a:xfrm>
            <a:off x="11064240" y="6492240"/>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TR" sz="1200" b="0">
                <a:solidFill>
                  <a:srgbClr val="7B8A6F"/>
                </a:solidFill>
                <a:latin typeface="Arial"/>
                <a:ea typeface="Arial"/>
                <a:cs typeface="Arial"/>
                <a:sym typeface="Arial"/>
              </a:rPr>
              <a:t>21</a:t>
            </a:fld>
            <a:endParaRPr sz="1200">
              <a:solidFill>
                <a:srgbClr val="7B8A6F"/>
              </a:solidFill>
              <a:latin typeface="Arial"/>
              <a:ea typeface="Arial"/>
              <a:cs typeface="Arial"/>
              <a:sym typeface="Arial"/>
            </a:endParaRPr>
          </a:p>
        </p:txBody>
      </p:sp>
      <p:sp>
        <p:nvSpPr>
          <p:cNvPr id="416" name="Google Shape;416;p20"/>
          <p:cNvSpPr/>
          <p:nvPr/>
        </p:nvSpPr>
        <p:spPr>
          <a:xfrm>
            <a:off x="4020799" y="2551177"/>
            <a:ext cx="3291840" cy="274320"/>
          </a:xfrm>
          <a:prstGeom prst="rect">
            <a:avLst/>
          </a:prstGeom>
          <a:noFill/>
          <a:ln>
            <a:noFill/>
          </a:ln>
        </p:spPr>
        <p:txBody>
          <a:bodyPr spcFirstLastPara="1" wrap="square" lIns="750" tIns="750" rIns="750" bIns="750" anchor="t" anchorCtr="0">
            <a:normAutofit/>
          </a:bodyPr>
          <a:lstStyle/>
          <a:p>
            <a:pPr marL="0" marR="0" lvl="0" indent="0" algn="ctr" rtl="0">
              <a:lnSpc>
                <a:spcPct val="90000"/>
              </a:lnSpc>
              <a:spcBef>
                <a:spcPts val="0"/>
              </a:spcBef>
              <a:spcAft>
                <a:spcPts val="0"/>
              </a:spcAft>
              <a:buClr>
                <a:srgbClr val="4F6F31"/>
              </a:buClr>
              <a:buSzPts val="1800"/>
              <a:buFont typeface="Arial"/>
              <a:buNone/>
            </a:pPr>
            <a:r>
              <a:rPr lang="en-TR" sz="1800" b="1">
                <a:solidFill>
                  <a:srgbClr val="4F6F31"/>
                </a:solidFill>
                <a:latin typeface="Arial"/>
                <a:ea typeface="Arial"/>
                <a:cs typeface="Arial"/>
                <a:sym typeface="Arial"/>
              </a:rPr>
              <a:t>zentrumib.org</a:t>
            </a:r>
            <a:endParaRPr sz="1800">
              <a:solidFill>
                <a:schemeClr val="dk1"/>
              </a:solidFill>
              <a:latin typeface="Arial"/>
              <a:ea typeface="Arial"/>
              <a:cs typeface="Arial"/>
              <a:sym typeface="Arial"/>
            </a:endParaRPr>
          </a:p>
        </p:txBody>
      </p:sp>
      <p:pic>
        <p:nvPicPr>
          <p:cNvPr id="417" name="Google Shape;417;p20"/>
          <p:cNvPicPr preferRelativeResize="0"/>
          <p:nvPr/>
        </p:nvPicPr>
        <p:blipFill rotWithShape="1">
          <a:blip r:embed="rId3">
            <a:alphaModFix/>
          </a:blip>
          <a:srcRect l="40453" t="33317" r="28122" b="44239"/>
          <a:stretch/>
        </p:blipFill>
        <p:spPr>
          <a:xfrm>
            <a:off x="4201001" y="3659295"/>
            <a:ext cx="3982879" cy="189615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3291</Words>
  <Application>Microsoft Macintosh PowerPoint</Application>
  <PresentationFormat>Widescreen</PresentationFormat>
  <Paragraphs>403</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OpenAI</dc:creator>
  <cp:lastModifiedBy>Tugba Can</cp:lastModifiedBy>
  <cp:revision>1</cp:revision>
  <dcterms:created xsi:type="dcterms:W3CDTF">2026-06-19T04:37:27Z</dcterms:created>
  <dcterms:modified xsi:type="dcterms:W3CDTF">2026-10-19T12:06:53Z</dcterms:modified>
</cp:coreProperties>
</file>